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60" r:id="rId4"/>
  </p:sldIdLst>
  <p:sldSz cx="12192000" cy="6858000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3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524" y="44"/>
      </p:cViewPr>
      <p:guideLst>
        <p:guide orient="horz" pos="216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6B520-EFDB-4BCE-B332-78C226C312AD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F4FD-92EC-4F5D-8D12-7F41E9481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8063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6B520-EFDB-4BCE-B332-78C226C312AD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F4FD-92EC-4F5D-8D12-7F41E9481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4132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6B520-EFDB-4BCE-B332-78C226C312AD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F4FD-92EC-4F5D-8D12-7F41E9481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505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6B520-EFDB-4BCE-B332-78C226C312AD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F4FD-92EC-4F5D-8D12-7F41E9481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0718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6B520-EFDB-4BCE-B332-78C226C312AD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F4FD-92EC-4F5D-8D12-7F41E9481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9059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6B520-EFDB-4BCE-B332-78C226C312AD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F4FD-92EC-4F5D-8D12-7F41E9481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25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6B520-EFDB-4BCE-B332-78C226C312AD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F4FD-92EC-4F5D-8D12-7F41E9481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5016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6B520-EFDB-4BCE-B332-78C226C312AD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F4FD-92EC-4F5D-8D12-7F41E9481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627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6B520-EFDB-4BCE-B332-78C226C312AD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F4FD-92EC-4F5D-8D12-7F41E9481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2566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6B520-EFDB-4BCE-B332-78C226C312AD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F4FD-92EC-4F5D-8D12-7F41E9481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9582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6B520-EFDB-4BCE-B332-78C226C312AD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F4FD-92EC-4F5D-8D12-7F41E9481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223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6B520-EFDB-4BCE-B332-78C226C312AD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2F4FD-92EC-4F5D-8D12-7F41E9481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8708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9103" y="222191"/>
            <a:ext cx="9665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002060"/>
                </a:solidFill>
              </a:rPr>
              <a:t>SportNet</a:t>
            </a:r>
            <a:r>
              <a:rPr lang="en-US" b="1" dirty="0" smtClean="0">
                <a:solidFill>
                  <a:srgbClr val="002060"/>
                </a:solidFill>
              </a:rPr>
              <a:t> Town – </a:t>
            </a:r>
            <a:r>
              <a:rPr lang="ru-RU" b="1" dirty="0" smtClean="0">
                <a:solidFill>
                  <a:srgbClr val="002060"/>
                </a:solidFill>
              </a:rPr>
              <a:t>пространство цифровой и </a:t>
            </a:r>
            <a:r>
              <a:rPr lang="en-US" b="1" dirty="0" smtClean="0">
                <a:solidFill>
                  <a:srgbClr val="002060"/>
                </a:solidFill>
              </a:rPr>
              <a:t>wellness </a:t>
            </a:r>
            <a:r>
              <a:rPr lang="ru-RU" b="1" dirty="0" smtClean="0">
                <a:solidFill>
                  <a:srgbClr val="002060"/>
                </a:solidFill>
              </a:rPr>
              <a:t>трансформации</a:t>
            </a:r>
            <a:endParaRPr lang="ru-RU" b="1" dirty="0">
              <a:solidFill>
                <a:srgbClr val="002060"/>
              </a:solidFill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V="1">
            <a:off x="384561" y="587727"/>
            <a:ext cx="6752674" cy="14206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Прямоугольник 53"/>
          <p:cNvSpPr/>
          <p:nvPr/>
        </p:nvSpPr>
        <p:spPr>
          <a:xfrm>
            <a:off x="6181458" y="6144125"/>
            <a:ext cx="5754168" cy="604782"/>
          </a:xfrm>
          <a:prstGeom prst="rect">
            <a:avLst/>
          </a:prstGeom>
          <a:solidFill>
            <a:schemeClr val="bg1"/>
          </a:solidFill>
          <a:ln w="6350">
            <a:solidFill>
              <a:srgbClr val="00206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schemeClr val="tx1"/>
                </a:solidFill>
              </a:rPr>
              <a:t>**</a:t>
            </a:r>
            <a:r>
              <a:rPr lang="en-US" sz="1200" dirty="0" err="1" smtClean="0">
                <a:solidFill>
                  <a:schemeClr val="tx1"/>
                </a:solidFill>
              </a:rPr>
              <a:t>SportNet</a:t>
            </a:r>
            <a:r>
              <a:rPr lang="ru-RU" sz="1200" dirty="0" smtClean="0">
                <a:solidFill>
                  <a:schemeClr val="tx1"/>
                </a:solidFill>
              </a:rPr>
              <a:t>-клуб позволяет соответствовать </a:t>
            </a:r>
            <a:r>
              <a:rPr lang="ru-RU" sz="1200" dirty="0" err="1" smtClean="0">
                <a:solidFill>
                  <a:schemeClr val="tx1"/>
                </a:solidFill>
              </a:rPr>
              <a:t>стартапам</a:t>
            </a:r>
            <a:r>
              <a:rPr lang="ru-RU" sz="1200" dirty="0" smtClean="0">
                <a:solidFill>
                  <a:schemeClr val="tx1"/>
                </a:solidFill>
              </a:rPr>
              <a:t> и предприятиям региона современному технологическому уровню рынка </a:t>
            </a:r>
            <a:r>
              <a:rPr lang="en-US" sz="1200" dirty="0" err="1" smtClean="0">
                <a:solidFill>
                  <a:schemeClr val="tx1"/>
                </a:solidFill>
              </a:rPr>
              <a:t>SportNet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smtClean="0">
                <a:solidFill>
                  <a:schemeClr val="tx1"/>
                </a:solidFill>
              </a:rPr>
              <a:t>и в частных случаях опережать лидеров рынка.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181458" y="921002"/>
            <a:ext cx="571143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002060"/>
                </a:solidFill>
              </a:rPr>
              <a:t>Основная инфраструктура: 		</a:t>
            </a:r>
            <a:endParaRPr lang="ru-RU" sz="1200" dirty="0" smtClean="0"/>
          </a:p>
          <a:p>
            <a:pPr marL="1793875" indent="-1793875"/>
            <a:r>
              <a:rPr lang="ru-RU" sz="1200" dirty="0" smtClean="0"/>
              <a:t>	</a:t>
            </a:r>
          </a:p>
          <a:p>
            <a:pPr indent="444500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1200" dirty="0" smtClean="0"/>
              <a:t>Town</a:t>
            </a:r>
            <a:r>
              <a:rPr lang="ru-RU" sz="1200" dirty="0" smtClean="0"/>
              <a:t>*  </a:t>
            </a:r>
          </a:p>
          <a:p>
            <a:pPr marL="803275" indent="-358775">
              <a:buClr>
                <a:srgbClr val="002060"/>
              </a:buClr>
              <a:buFont typeface="Courier New" panose="02070309020205020404" pitchFamily="49" charset="0"/>
              <a:buChar char="o"/>
            </a:pPr>
            <a:r>
              <a:rPr lang="ru-RU" sz="1200" dirty="0" smtClean="0"/>
              <a:t>номерной фонд для участников соревнований или иных мероприятий</a:t>
            </a:r>
          </a:p>
          <a:p>
            <a:pPr marL="803275" indent="-358775">
              <a:buClr>
                <a:srgbClr val="002060"/>
              </a:buClr>
              <a:buFont typeface="Courier New" panose="02070309020205020404" pitchFamily="49" charset="0"/>
              <a:buChar char="o"/>
            </a:pPr>
            <a:r>
              <a:rPr lang="ru-RU" sz="1200" dirty="0"/>
              <a:t>п</a:t>
            </a:r>
            <a:r>
              <a:rPr lang="ru-RU" sz="1200" dirty="0" smtClean="0"/>
              <a:t>рогулочная и фестивальная зона </a:t>
            </a:r>
          </a:p>
          <a:p>
            <a:pPr marL="803275" indent="-358775">
              <a:buClr>
                <a:srgbClr val="002060"/>
              </a:buClr>
              <a:buFont typeface="Courier New" panose="02070309020205020404" pitchFamily="49" charset="0"/>
              <a:buChar char="o"/>
            </a:pPr>
            <a:r>
              <a:rPr lang="ru-RU" sz="1200" dirty="0" smtClean="0"/>
              <a:t>обслуживающая инфраструктура: питание, прачечные и т.п.</a:t>
            </a:r>
          </a:p>
          <a:p>
            <a:pPr marL="803275" indent="-358775">
              <a:buClr>
                <a:srgbClr val="002060"/>
              </a:buClr>
              <a:buFont typeface="Courier New" panose="02070309020205020404" pitchFamily="49" charset="0"/>
              <a:buChar char="o"/>
            </a:pPr>
            <a:r>
              <a:rPr lang="ru-RU" sz="1200" dirty="0" smtClean="0"/>
              <a:t>кемпинг</a:t>
            </a:r>
          </a:p>
          <a:p>
            <a:pPr marL="444500">
              <a:buClr>
                <a:srgbClr val="002060"/>
              </a:buClr>
            </a:pPr>
            <a:endParaRPr lang="ru-RU" sz="1200" dirty="0"/>
          </a:p>
          <a:p>
            <a:pPr indent="444500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ru-RU" sz="1200" dirty="0" smtClean="0"/>
              <a:t>Спортивные арт-объекты </a:t>
            </a:r>
          </a:p>
          <a:p>
            <a:pPr marL="803275" indent="-358775">
              <a:buClr>
                <a:srgbClr val="002060"/>
              </a:buClr>
              <a:buFont typeface="Courier New" panose="02070309020205020404" pitchFamily="49" charset="0"/>
              <a:buChar char="o"/>
            </a:pPr>
            <a:r>
              <a:rPr lang="ru-RU" sz="1200" dirty="0" smtClean="0"/>
              <a:t>корты</a:t>
            </a:r>
          </a:p>
          <a:p>
            <a:pPr marL="803275" indent="-358775">
              <a:buClr>
                <a:srgbClr val="002060"/>
              </a:buClr>
              <a:buFont typeface="Courier New" panose="02070309020205020404" pitchFamily="49" charset="0"/>
              <a:buChar char="o"/>
            </a:pPr>
            <a:r>
              <a:rPr lang="ru-RU" sz="1200" dirty="0" err="1" smtClean="0"/>
              <a:t>скалодром</a:t>
            </a:r>
            <a:endParaRPr lang="ru-RU" sz="1200" dirty="0" smtClean="0"/>
          </a:p>
          <a:p>
            <a:pPr marL="803275" indent="-358775">
              <a:buClr>
                <a:srgbClr val="002060"/>
              </a:buClr>
              <a:buFont typeface="Courier New" panose="02070309020205020404" pitchFamily="49" charset="0"/>
              <a:buChar char="o"/>
            </a:pPr>
            <a:r>
              <a:rPr lang="ru-RU" sz="1200" dirty="0" smtClean="0"/>
              <a:t>порт (для занятий греблей, парусным спортом и т.п.)</a:t>
            </a:r>
          </a:p>
          <a:p>
            <a:pPr marL="803275" indent="-358775">
              <a:buClr>
                <a:srgbClr val="002060"/>
              </a:buClr>
              <a:buFont typeface="Courier New" panose="02070309020205020404" pitchFamily="49" charset="0"/>
              <a:buChar char="o"/>
            </a:pPr>
            <a:r>
              <a:rPr lang="ru-RU" sz="1200" dirty="0" err="1" smtClean="0"/>
              <a:t>скейт</a:t>
            </a:r>
            <a:r>
              <a:rPr lang="ru-RU" sz="1200" dirty="0" smtClean="0"/>
              <a:t>-парк</a:t>
            </a:r>
          </a:p>
          <a:p>
            <a:pPr marL="803275" indent="-358775">
              <a:buClr>
                <a:srgbClr val="002060"/>
              </a:buClr>
              <a:buFont typeface="Courier New" panose="02070309020205020404" pitchFamily="49" charset="0"/>
              <a:buChar char="o"/>
            </a:pPr>
            <a:r>
              <a:rPr lang="ru-RU" sz="1200" dirty="0" smtClean="0"/>
              <a:t>площадка для </a:t>
            </a:r>
            <a:r>
              <a:rPr lang="ru-RU" sz="1200" dirty="0" err="1" smtClean="0"/>
              <a:t>брейкинга</a:t>
            </a:r>
            <a:endParaRPr lang="ru-RU" sz="1200" dirty="0" smtClean="0"/>
          </a:p>
          <a:p>
            <a:pPr marL="803275" indent="-358775">
              <a:buClr>
                <a:srgbClr val="002060"/>
              </a:buClr>
              <a:buFont typeface="Courier New" panose="02070309020205020404" pitchFamily="49" charset="0"/>
              <a:buChar char="o"/>
            </a:pPr>
            <a:r>
              <a:rPr lang="ru-RU" sz="1200" dirty="0" smtClean="0"/>
              <a:t>площадка для </a:t>
            </a:r>
            <a:r>
              <a:rPr lang="ru-RU" sz="1200" dirty="0" err="1" smtClean="0"/>
              <a:t>паркура</a:t>
            </a:r>
            <a:endParaRPr lang="ru-RU" sz="1200" dirty="0" smtClean="0"/>
          </a:p>
          <a:p>
            <a:pPr marL="803275" indent="-358775">
              <a:buClr>
                <a:srgbClr val="002060"/>
              </a:buClr>
              <a:buFont typeface="Courier New" panose="02070309020205020404" pitchFamily="49" charset="0"/>
              <a:buChar char="o"/>
            </a:pPr>
            <a:r>
              <a:rPr lang="ru-RU" sz="1200" dirty="0" smtClean="0"/>
              <a:t>уличное спортивное оборудование</a:t>
            </a:r>
          </a:p>
          <a:p>
            <a:pPr marL="803275" indent="-358775">
              <a:buClr>
                <a:srgbClr val="002060"/>
              </a:buClr>
              <a:buFont typeface="Courier New" panose="02070309020205020404" pitchFamily="49" charset="0"/>
              <a:buChar char="o"/>
            </a:pPr>
            <a:r>
              <a:rPr lang="ru-RU" sz="1200" dirty="0" smtClean="0"/>
              <a:t>и т.д.</a:t>
            </a:r>
          </a:p>
          <a:p>
            <a:pPr marL="803275" indent="-358775">
              <a:buClr>
                <a:srgbClr val="002060"/>
              </a:buClr>
              <a:buFont typeface="Courier New" panose="02070309020205020404" pitchFamily="49" charset="0"/>
              <a:buChar char="o"/>
            </a:pPr>
            <a:endParaRPr lang="ru-RU" sz="1200" dirty="0"/>
          </a:p>
          <a:p>
            <a:pPr indent="444500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1200" dirty="0" err="1"/>
              <a:t>SportNet</a:t>
            </a:r>
            <a:r>
              <a:rPr lang="en-US" sz="1200" dirty="0"/>
              <a:t>-</a:t>
            </a:r>
            <a:r>
              <a:rPr lang="ru-RU" sz="1200" dirty="0"/>
              <a:t>клуб</a:t>
            </a:r>
            <a:r>
              <a:rPr lang="ru-RU" sz="1200" dirty="0" smtClean="0"/>
              <a:t>**</a:t>
            </a:r>
            <a:endParaRPr lang="ru-RU" sz="1200" dirty="0"/>
          </a:p>
          <a:p>
            <a:pPr marL="803275" indent="-358775">
              <a:buClr>
                <a:srgbClr val="002060"/>
              </a:buClr>
              <a:buFont typeface="Courier New" panose="02070309020205020404" pitchFamily="49" charset="0"/>
              <a:buChar char="o"/>
            </a:pPr>
            <a:r>
              <a:rPr lang="ru-RU" sz="1200" dirty="0" smtClean="0"/>
              <a:t>тренировочное </a:t>
            </a:r>
            <a:r>
              <a:rPr lang="ru-RU" sz="1200" dirty="0"/>
              <a:t>помещение, в </a:t>
            </a:r>
            <a:r>
              <a:rPr lang="ru-RU" sz="1200" dirty="0" err="1"/>
              <a:t>т.ч</a:t>
            </a:r>
            <a:r>
              <a:rPr lang="ru-RU" sz="1200" dirty="0"/>
              <a:t>. тренажерный зал</a:t>
            </a:r>
          </a:p>
          <a:p>
            <a:pPr marL="803275" indent="-358775">
              <a:buClr>
                <a:srgbClr val="002060"/>
              </a:buClr>
              <a:buFont typeface="Courier New" panose="02070309020205020404" pitchFamily="49" charset="0"/>
              <a:buChar char="o"/>
            </a:pPr>
            <a:r>
              <a:rPr lang="ru-RU" sz="1200" dirty="0" err="1"/>
              <a:t>коворкинг</a:t>
            </a:r>
            <a:endParaRPr lang="ru-RU" sz="1200" dirty="0"/>
          </a:p>
          <a:p>
            <a:pPr marL="803275" indent="-358775">
              <a:buClr>
                <a:srgbClr val="002060"/>
              </a:buClr>
              <a:buFont typeface="Courier New" panose="02070309020205020404" pitchFamily="49" charset="0"/>
              <a:buChar char="o"/>
            </a:pPr>
            <a:r>
              <a:rPr lang="ru-RU" sz="1200" dirty="0"/>
              <a:t>диагностический центр</a:t>
            </a:r>
          </a:p>
          <a:p>
            <a:pPr marL="803275" indent="-358775">
              <a:buClr>
                <a:srgbClr val="002060"/>
              </a:buClr>
              <a:buFont typeface="Courier New" panose="02070309020205020404" pitchFamily="49" charset="0"/>
              <a:buChar char="o"/>
            </a:pPr>
            <a:r>
              <a:rPr lang="ru-RU" sz="1200" dirty="0"/>
              <a:t>конференц-зона</a:t>
            </a:r>
          </a:p>
          <a:p>
            <a:pPr marL="803275" indent="-358775">
              <a:buClr>
                <a:srgbClr val="002060"/>
              </a:buClr>
              <a:buFont typeface="Courier New" panose="02070309020205020404" pitchFamily="49" charset="0"/>
              <a:buChar char="o"/>
            </a:pPr>
            <a:r>
              <a:rPr lang="ru-RU" sz="1200" dirty="0"/>
              <a:t>центр </a:t>
            </a:r>
            <a:r>
              <a:rPr lang="ru-RU" sz="1200" dirty="0" err="1"/>
              <a:t>прототипирования</a:t>
            </a:r>
            <a:r>
              <a:rPr lang="ru-RU" sz="1200" dirty="0"/>
              <a:t> и лаборатория</a:t>
            </a:r>
          </a:p>
          <a:p>
            <a:pPr marL="803275" indent="-358775">
              <a:buClr>
                <a:srgbClr val="002060"/>
              </a:buClr>
              <a:buFont typeface="Courier New" panose="02070309020205020404" pitchFamily="49" charset="0"/>
              <a:buChar char="o"/>
            </a:pPr>
            <a:r>
              <a:rPr lang="ru-RU" sz="1200" dirty="0"/>
              <a:t>цифровая экосистема </a:t>
            </a:r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>
            <a:off x="6096000" y="960855"/>
            <a:ext cx="0" cy="4126620"/>
          </a:xfrm>
          <a:prstGeom prst="line">
            <a:avLst/>
          </a:prstGeom>
          <a:ln w="635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Прямоугольник 56"/>
          <p:cNvSpPr/>
          <p:nvPr/>
        </p:nvSpPr>
        <p:spPr>
          <a:xfrm>
            <a:off x="256374" y="6144125"/>
            <a:ext cx="5754168" cy="604781"/>
          </a:xfrm>
          <a:prstGeom prst="rect">
            <a:avLst/>
          </a:prstGeom>
          <a:solidFill>
            <a:schemeClr val="bg1"/>
          </a:solidFill>
          <a:ln w="6350">
            <a:solidFill>
              <a:srgbClr val="00206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schemeClr val="tx1"/>
                </a:solidFill>
              </a:rPr>
              <a:t>*</a:t>
            </a:r>
            <a:r>
              <a:rPr lang="en-US" sz="1200" dirty="0" smtClean="0">
                <a:solidFill>
                  <a:schemeClr val="tx1"/>
                </a:solidFill>
              </a:rPr>
              <a:t>Town </a:t>
            </a:r>
            <a:r>
              <a:rPr lang="ru-RU" sz="1200" dirty="0" smtClean="0">
                <a:solidFill>
                  <a:schemeClr val="tx1"/>
                </a:solidFill>
              </a:rPr>
              <a:t>позволяет принимать достаточно большое количество посетителей, организовать спортивные лагеря, тренировочные базы и т.п. </a:t>
            </a:r>
            <a:endParaRPr lang="ru-RU" sz="1200" dirty="0">
              <a:solidFill>
                <a:schemeClr val="tx1"/>
              </a:solidFill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7308151" y="35314"/>
            <a:ext cx="4697987" cy="887617"/>
            <a:chOff x="936434" y="5091911"/>
            <a:chExt cx="4697987" cy="887617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1893774" y="5241038"/>
              <a:ext cx="3740647" cy="524307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rgbClr val="00206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sz="1200" dirty="0">
                <a:solidFill>
                  <a:schemeClr val="tx1"/>
                </a:solidFill>
              </a:endParaRPr>
            </a:p>
          </p:txBody>
        </p:sp>
        <p:pic>
          <p:nvPicPr>
            <p:cNvPr id="9" name="Picture 4" descr="Юность России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45817" y="5262768"/>
              <a:ext cx="1651165" cy="4748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0712" y="5091911"/>
              <a:ext cx="1386021" cy="779637"/>
            </a:xfrm>
            <a:prstGeom prst="rect">
              <a:avLst/>
            </a:prstGeom>
          </p:spPr>
        </p:pic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2134" y="5340530"/>
              <a:ext cx="683683" cy="262708"/>
            </a:xfrm>
            <a:prstGeom prst="rect">
              <a:avLst/>
            </a:prstGeom>
          </p:spPr>
        </p:pic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6434" y="5258332"/>
              <a:ext cx="982496" cy="474873"/>
            </a:xfrm>
            <a:prstGeom prst="rect">
              <a:avLst/>
            </a:prstGeom>
          </p:spPr>
        </p:pic>
        <p:sp>
          <p:nvSpPr>
            <p:cNvPr id="16" name="Прямоугольник 15"/>
            <p:cNvSpPr/>
            <p:nvPr/>
          </p:nvSpPr>
          <p:spPr>
            <a:xfrm>
              <a:off x="2862134" y="5639058"/>
              <a:ext cx="2772286" cy="34047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rgbClr val="00206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200" dirty="0" smtClean="0">
                  <a:solidFill>
                    <a:schemeClr val="tx1"/>
                  </a:solidFill>
                </a:rPr>
                <a:t>статус Федеральной экспериментальной площадки</a:t>
              </a:r>
              <a:endParaRPr lang="ru-RU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353929" y="921001"/>
            <a:ext cx="571143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002060"/>
                </a:solidFill>
              </a:rPr>
              <a:t>Философия: 		</a:t>
            </a:r>
            <a:endParaRPr lang="ru-RU" sz="1200" dirty="0" smtClean="0"/>
          </a:p>
          <a:p>
            <a:pPr marL="1793875" indent="-1793875"/>
            <a:r>
              <a:rPr lang="ru-RU" sz="1200" dirty="0" smtClean="0"/>
              <a:t>	</a:t>
            </a:r>
          </a:p>
          <a:p>
            <a:pPr indent="444500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1200" dirty="0" smtClean="0"/>
              <a:t>Wellness</a:t>
            </a:r>
            <a:endParaRPr lang="ru-RU" sz="1200" dirty="0" smtClean="0"/>
          </a:p>
          <a:p>
            <a:pPr marL="803275" indent="-358775">
              <a:buClr>
                <a:srgbClr val="002060"/>
              </a:buClr>
              <a:buFont typeface="Courier New" panose="02070309020205020404" pitchFamily="49" charset="0"/>
              <a:buChar char="o"/>
            </a:pPr>
            <a:r>
              <a:rPr lang="ru-RU" sz="1200" dirty="0" smtClean="0"/>
              <a:t>все для воплощения представлений пользователя об идеальном теле</a:t>
            </a:r>
          </a:p>
          <a:p>
            <a:pPr marL="803275" indent="-358775">
              <a:buClr>
                <a:srgbClr val="002060"/>
              </a:buClr>
              <a:buFont typeface="Courier New" panose="02070309020205020404" pitchFamily="49" charset="0"/>
              <a:buChar char="o"/>
            </a:pPr>
            <a:r>
              <a:rPr lang="ru-RU" sz="1200" dirty="0" smtClean="0"/>
              <a:t>важно не только физическое здоровье, но и эмоциональный комфорт</a:t>
            </a:r>
          </a:p>
          <a:p>
            <a:pPr marL="803275" indent="-358775">
              <a:buClr>
                <a:srgbClr val="002060"/>
              </a:buClr>
              <a:buFont typeface="Courier New" panose="02070309020205020404" pitchFamily="49" charset="0"/>
              <a:buChar char="o"/>
            </a:pPr>
            <a:r>
              <a:rPr lang="ru-RU" sz="1200" dirty="0" smtClean="0"/>
              <a:t>участие в совместных мероприятиях, позволяет формировать личность как часть социума</a:t>
            </a:r>
          </a:p>
          <a:p>
            <a:pPr marL="444500">
              <a:buClr>
                <a:srgbClr val="002060"/>
              </a:buClr>
            </a:pPr>
            <a:endParaRPr lang="ru-RU" sz="1200" dirty="0"/>
          </a:p>
          <a:p>
            <a:pPr indent="444500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ru-RU" sz="1200" dirty="0" smtClean="0"/>
              <a:t>Цифровая трансформация</a:t>
            </a:r>
          </a:p>
          <a:p>
            <a:pPr marL="803275" indent="-358775">
              <a:buClr>
                <a:srgbClr val="002060"/>
              </a:buClr>
              <a:buFont typeface="Courier New" panose="02070309020205020404" pitchFamily="49" charset="0"/>
              <a:buChar char="o"/>
            </a:pPr>
            <a:r>
              <a:rPr lang="ru-RU" sz="1200" dirty="0" smtClean="0"/>
              <a:t>комфорт посетителей обеспечивают современные технические решения</a:t>
            </a:r>
          </a:p>
          <a:p>
            <a:pPr marL="803275" indent="-358775">
              <a:buClr>
                <a:srgbClr val="002060"/>
              </a:buClr>
              <a:buFont typeface="Courier New" panose="02070309020205020404" pitchFamily="49" charset="0"/>
              <a:buChar char="o"/>
            </a:pPr>
            <a:r>
              <a:rPr lang="ru-RU" sz="1200" dirty="0" smtClean="0"/>
              <a:t>все активности оцифрованы: до, во время и после занятий любой человек может получить статистику по основным показателям состояния организма</a:t>
            </a:r>
          </a:p>
          <a:p>
            <a:pPr marL="803275" indent="-358775">
              <a:buClr>
                <a:srgbClr val="002060"/>
              </a:buClr>
              <a:buFont typeface="Courier New" panose="02070309020205020404" pitchFamily="49" charset="0"/>
              <a:buChar char="o"/>
            </a:pPr>
            <a:r>
              <a:rPr lang="ru-RU" sz="1200" dirty="0" smtClean="0"/>
              <a:t>безопасность обеспечивается методами искусственного интеллекта, преимущественный упор на предиктивную аналитику</a:t>
            </a:r>
          </a:p>
          <a:p>
            <a:pPr marL="803275" indent="-358775">
              <a:buClr>
                <a:srgbClr val="002060"/>
              </a:buClr>
              <a:buFont typeface="Courier New" panose="02070309020205020404" pitchFamily="49" charset="0"/>
              <a:buChar char="o"/>
            </a:pPr>
            <a:r>
              <a:rPr lang="ru-RU" sz="1200" dirty="0"/>
              <a:t>ф</a:t>
            </a:r>
            <a:r>
              <a:rPr lang="ru-RU" sz="1200" dirty="0" smtClean="0"/>
              <a:t>изическая активность </a:t>
            </a:r>
            <a:r>
              <a:rPr lang="ru-RU" sz="1200" dirty="0" err="1" smtClean="0"/>
              <a:t>монетизируется</a:t>
            </a:r>
            <a:r>
              <a:rPr lang="ru-RU" sz="1200" dirty="0" smtClean="0"/>
              <a:t>: за любые занятия спортом посетителю начисляются баллы, которые можно потратить в </a:t>
            </a:r>
            <a:r>
              <a:rPr lang="en-US" sz="1200" dirty="0" smtClean="0"/>
              <a:t>Town </a:t>
            </a:r>
            <a:r>
              <a:rPr lang="ru-RU" sz="1200" dirty="0" smtClean="0"/>
              <a:t>или </a:t>
            </a:r>
            <a:r>
              <a:rPr lang="en-US" sz="1200" dirty="0" err="1" smtClean="0"/>
              <a:t>SportNet</a:t>
            </a:r>
            <a:r>
              <a:rPr lang="en-US" sz="1200" dirty="0" smtClean="0"/>
              <a:t>-</a:t>
            </a:r>
            <a:r>
              <a:rPr lang="ru-RU" sz="1200" dirty="0" smtClean="0"/>
              <a:t>клубе</a:t>
            </a:r>
          </a:p>
          <a:p>
            <a:pPr marL="803275" indent="-358775">
              <a:buClr>
                <a:srgbClr val="002060"/>
              </a:buClr>
              <a:buFont typeface="Courier New" panose="02070309020205020404" pitchFamily="49" charset="0"/>
              <a:buChar char="o"/>
            </a:pPr>
            <a:endParaRPr lang="ru-RU" sz="1200" dirty="0"/>
          </a:p>
          <a:p>
            <a:pPr marL="444500" indent="-444500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ru-RU" sz="1200" dirty="0" smtClean="0"/>
              <a:t>Постоянные активности, которые позволяют на постоянной основе привлекать туристов в Северную Осетию-Аланию и вовлекать население в занятия физической культурой и спортом</a:t>
            </a:r>
            <a:endParaRPr lang="ru-RU" sz="1200" dirty="0"/>
          </a:p>
          <a:p>
            <a:pPr marL="803275" indent="-358775">
              <a:buClr>
                <a:srgbClr val="002060"/>
              </a:buClr>
              <a:buFont typeface="Courier New" panose="02070309020205020404" pitchFamily="49" charset="0"/>
              <a:buChar char="o"/>
            </a:pPr>
            <a:r>
              <a:rPr lang="ru-RU" sz="1200" dirty="0"/>
              <a:t>ф</a:t>
            </a:r>
            <a:r>
              <a:rPr lang="ru-RU" sz="1200" dirty="0" smtClean="0"/>
              <a:t>естивали</a:t>
            </a:r>
          </a:p>
          <a:p>
            <a:pPr marL="803275" indent="-358775">
              <a:buClr>
                <a:srgbClr val="002060"/>
              </a:buClr>
              <a:buFont typeface="Courier New" panose="02070309020205020404" pitchFamily="49" charset="0"/>
              <a:buChar char="o"/>
            </a:pPr>
            <a:r>
              <a:rPr lang="ru-RU" sz="1200" dirty="0"/>
              <a:t>д</a:t>
            </a:r>
            <a:r>
              <a:rPr lang="ru-RU" sz="1200" dirty="0" smtClean="0"/>
              <a:t>етские лагеря</a:t>
            </a:r>
          </a:p>
          <a:p>
            <a:pPr marL="803275" indent="-358775">
              <a:buClr>
                <a:srgbClr val="002060"/>
              </a:buClr>
              <a:buFont typeface="Courier New" panose="02070309020205020404" pitchFamily="49" charset="0"/>
              <a:buChar char="o"/>
            </a:pPr>
            <a:r>
              <a:rPr lang="ru-RU" sz="1200" dirty="0" smtClean="0"/>
              <a:t>спортивные сборы</a:t>
            </a:r>
          </a:p>
          <a:p>
            <a:pPr marL="803275" indent="-358775">
              <a:buClr>
                <a:srgbClr val="002060"/>
              </a:buClr>
              <a:buFont typeface="Courier New" panose="02070309020205020404" pitchFamily="49" charset="0"/>
              <a:buChar char="o"/>
            </a:pPr>
            <a:r>
              <a:rPr lang="ru-RU" sz="1200" dirty="0"/>
              <a:t>с</a:t>
            </a:r>
            <a:r>
              <a:rPr lang="ru-RU" sz="1200" dirty="0" smtClean="0"/>
              <a:t>оревнования</a:t>
            </a:r>
          </a:p>
          <a:p>
            <a:pPr marL="803275" indent="-358775">
              <a:buClr>
                <a:srgbClr val="002060"/>
              </a:buClr>
              <a:buFont typeface="Courier New" panose="02070309020205020404" pitchFamily="49" charset="0"/>
              <a:buChar char="o"/>
            </a:pPr>
            <a:r>
              <a:rPr lang="ru-RU" sz="1200" dirty="0"/>
              <a:t>и</a:t>
            </a:r>
            <a:r>
              <a:rPr lang="ru-RU" sz="1200" dirty="0" smtClean="0"/>
              <a:t> т.д.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88409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9103" y="222191"/>
            <a:ext cx="9665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002060"/>
                </a:solidFill>
              </a:rPr>
              <a:t>SportNet</a:t>
            </a:r>
            <a:r>
              <a:rPr lang="en-US" b="1" dirty="0" smtClean="0">
                <a:solidFill>
                  <a:srgbClr val="002060"/>
                </a:solidFill>
              </a:rPr>
              <a:t> Town – </a:t>
            </a:r>
            <a:r>
              <a:rPr lang="ru-RU" b="1" dirty="0" smtClean="0">
                <a:solidFill>
                  <a:srgbClr val="002060"/>
                </a:solidFill>
              </a:rPr>
              <a:t>дополнительные инфраструктурные объекты</a:t>
            </a:r>
            <a:endParaRPr lang="ru-RU" b="1" dirty="0">
              <a:solidFill>
                <a:srgbClr val="002060"/>
              </a:solidFill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V="1">
            <a:off x="384561" y="591523"/>
            <a:ext cx="6178609" cy="1041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84561" y="740527"/>
            <a:ext cx="547891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2060"/>
                </a:solidFill>
              </a:rPr>
              <a:t>SportNet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ru-RU" sz="1400" dirty="0" smtClean="0">
                <a:solidFill>
                  <a:srgbClr val="002060"/>
                </a:solidFill>
              </a:rPr>
              <a:t>арена: </a:t>
            </a:r>
            <a:r>
              <a:rPr lang="ru-RU" sz="1400" dirty="0" smtClean="0">
                <a:solidFill>
                  <a:srgbClr val="002060"/>
                </a:solidFill>
              </a:rPr>
              <a:t>		</a:t>
            </a:r>
            <a:endParaRPr lang="ru-RU" sz="1400" dirty="0" smtClean="0"/>
          </a:p>
          <a:p>
            <a:pPr marL="1793875" indent="-1793875"/>
            <a:r>
              <a:rPr lang="ru-RU" sz="1400" dirty="0" smtClean="0"/>
              <a:t>	</a:t>
            </a:r>
          </a:p>
          <a:p>
            <a:pPr indent="444500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ru-RU" sz="1400" dirty="0" smtClean="0"/>
              <a:t>Высокотехнологичный стадион</a:t>
            </a:r>
          </a:p>
          <a:p>
            <a:pPr marL="803275" indent="-358775">
              <a:buClr>
                <a:srgbClr val="002060"/>
              </a:buClr>
              <a:buFont typeface="Courier New" panose="02070309020205020404" pitchFamily="49" charset="0"/>
              <a:buChar char="o"/>
            </a:pPr>
            <a:r>
              <a:rPr lang="ru-RU" sz="1400" dirty="0"/>
              <a:t>о</a:t>
            </a:r>
            <a:r>
              <a:rPr lang="ru-RU" sz="1400" dirty="0" smtClean="0"/>
              <a:t>борудование для проведения соревнований по различным видам спорта, в том числе в </a:t>
            </a:r>
            <a:r>
              <a:rPr lang="ru-RU" sz="1400" dirty="0" err="1"/>
              <a:t>к</a:t>
            </a:r>
            <a:r>
              <a:rPr lang="ru-RU" sz="1400" dirty="0" err="1" smtClean="0"/>
              <a:t>ибер</a:t>
            </a:r>
            <a:r>
              <a:rPr lang="ru-RU" sz="1400" dirty="0" smtClean="0"/>
              <a:t>- и </a:t>
            </a:r>
            <a:r>
              <a:rPr lang="ru-RU" sz="1400" dirty="0" err="1" smtClean="0"/>
              <a:t>кибер</a:t>
            </a:r>
            <a:r>
              <a:rPr lang="ru-RU" sz="1400" dirty="0" smtClean="0"/>
              <a:t>-физических дисциплинах</a:t>
            </a:r>
          </a:p>
          <a:p>
            <a:pPr marL="803275" indent="-358775">
              <a:buClr>
                <a:srgbClr val="002060"/>
              </a:buClr>
              <a:buFont typeface="Courier New" panose="02070309020205020404" pitchFamily="49" charset="0"/>
              <a:buChar char="o"/>
            </a:pPr>
            <a:r>
              <a:rPr lang="ru-RU" sz="1400" dirty="0"/>
              <a:t>о</a:t>
            </a:r>
            <a:r>
              <a:rPr lang="ru-RU" sz="1400" dirty="0" smtClean="0"/>
              <a:t>борудование для ведения трансляций</a:t>
            </a:r>
          </a:p>
          <a:p>
            <a:pPr marL="803275" indent="-358775">
              <a:buClr>
                <a:srgbClr val="002060"/>
              </a:buClr>
              <a:buFont typeface="Courier New" panose="02070309020205020404" pitchFamily="49" charset="0"/>
              <a:buChar char="o"/>
            </a:pPr>
            <a:r>
              <a:rPr lang="ru-RU" sz="1400" dirty="0"/>
              <a:t>п</a:t>
            </a:r>
            <a:r>
              <a:rPr lang="ru-RU" sz="1400" dirty="0" smtClean="0"/>
              <a:t>омещения для тренировок и организации секций</a:t>
            </a:r>
          </a:p>
          <a:p>
            <a:pPr marL="803275" indent="-358775">
              <a:buClr>
                <a:srgbClr val="002060"/>
              </a:buClr>
              <a:buFont typeface="Courier New" panose="02070309020205020404" pitchFamily="49" charset="0"/>
              <a:buChar char="o"/>
            </a:pPr>
            <a:r>
              <a:rPr lang="ru-RU" sz="1400" dirty="0" smtClean="0"/>
              <a:t>возможность проведения спортивных событий федерального масштаба</a:t>
            </a:r>
          </a:p>
          <a:p>
            <a:pPr marL="803275" indent="-358775">
              <a:buClr>
                <a:srgbClr val="002060"/>
              </a:buClr>
              <a:buFont typeface="Courier New" panose="02070309020205020404" pitchFamily="49" charset="0"/>
              <a:buChar char="o"/>
            </a:pPr>
            <a:endParaRPr lang="ru-RU" sz="1400" dirty="0" smtClean="0"/>
          </a:p>
          <a:p>
            <a:pPr marL="803275" indent="-358775">
              <a:buClr>
                <a:srgbClr val="002060"/>
              </a:buClr>
              <a:buFont typeface="Courier New" panose="02070309020205020404" pitchFamily="49" charset="0"/>
              <a:buChar char="o"/>
            </a:pPr>
            <a:endParaRPr lang="ru-RU" sz="1400" dirty="0" smtClean="0"/>
          </a:p>
          <a:p>
            <a:pPr indent="444500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ru-RU" sz="1400" dirty="0"/>
              <a:t>Школа для </a:t>
            </a:r>
            <a:r>
              <a:rPr lang="ru-RU" sz="1400" dirty="0" err="1"/>
              <a:t>кибер</a:t>
            </a:r>
            <a:r>
              <a:rPr lang="ru-RU" sz="1400" dirty="0"/>
              <a:t>-атлетов</a:t>
            </a:r>
          </a:p>
          <a:p>
            <a:pPr marL="803275" indent="-358775">
              <a:buClr>
                <a:srgbClr val="002060"/>
              </a:buClr>
              <a:buFont typeface="Courier New" panose="02070309020205020404" pitchFamily="49" charset="0"/>
              <a:buChar char="o"/>
            </a:pPr>
            <a:r>
              <a:rPr lang="ru-RU" sz="1400" dirty="0"/>
              <a:t>н</a:t>
            </a:r>
            <a:r>
              <a:rPr lang="ru-RU" sz="1400" dirty="0" smtClean="0"/>
              <a:t>омерной фонд</a:t>
            </a:r>
          </a:p>
          <a:p>
            <a:pPr marL="803275" indent="-358775">
              <a:buClr>
                <a:srgbClr val="002060"/>
              </a:buClr>
              <a:buFont typeface="Courier New" panose="02070309020205020404" pitchFamily="49" charset="0"/>
              <a:buChar char="o"/>
            </a:pPr>
            <a:r>
              <a:rPr lang="ru-RU" sz="1400" dirty="0"/>
              <a:t>у</a:t>
            </a:r>
            <a:r>
              <a:rPr lang="ru-RU" sz="1400" dirty="0" smtClean="0"/>
              <a:t>чебный корпус</a:t>
            </a:r>
          </a:p>
          <a:p>
            <a:pPr marL="803275" indent="-358775">
              <a:buClr>
                <a:srgbClr val="002060"/>
              </a:buClr>
              <a:buFont typeface="Courier New" panose="02070309020205020404" pitchFamily="49" charset="0"/>
              <a:buChar char="o"/>
            </a:pPr>
            <a:r>
              <a:rPr lang="ru-RU" sz="1400" dirty="0" smtClean="0"/>
              <a:t>Площадка для соревнований</a:t>
            </a:r>
          </a:p>
          <a:p>
            <a:pPr marL="803275" indent="-358775">
              <a:buClr>
                <a:srgbClr val="002060"/>
              </a:buClr>
              <a:buFont typeface="Courier New" panose="02070309020205020404" pitchFamily="49" charset="0"/>
              <a:buChar char="o"/>
            </a:pPr>
            <a:endParaRPr lang="ru-RU" sz="1400" dirty="0" smtClean="0"/>
          </a:p>
          <a:p>
            <a:pPr marL="803275" indent="-358775">
              <a:buClr>
                <a:srgbClr val="002060"/>
              </a:buClr>
              <a:buFont typeface="Courier New" panose="02070309020205020404" pitchFamily="49" charset="0"/>
              <a:buChar char="o"/>
            </a:pPr>
            <a:endParaRPr lang="ru-RU" sz="1400" dirty="0"/>
          </a:p>
          <a:p>
            <a:pPr marL="444500" indent="-444500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ru-RU" sz="1400" dirty="0" err="1" smtClean="0"/>
              <a:t>Техноград</a:t>
            </a:r>
            <a:r>
              <a:rPr lang="ru-RU" sz="1400" dirty="0" smtClean="0"/>
              <a:t> – инфраструктура для обучения современным профессиям</a:t>
            </a:r>
            <a:endParaRPr lang="ru-RU" sz="1400" dirty="0"/>
          </a:p>
          <a:p>
            <a:pPr marL="803275" indent="-358775">
              <a:buClr>
                <a:srgbClr val="002060"/>
              </a:buClr>
              <a:buFont typeface="Courier New" panose="02070309020205020404" pitchFamily="49" charset="0"/>
              <a:buChar char="o"/>
            </a:pPr>
            <a:r>
              <a:rPr lang="ru-RU" sz="1400" dirty="0" smtClean="0"/>
              <a:t>производственные помещения</a:t>
            </a:r>
          </a:p>
          <a:p>
            <a:pPr marL="803275" indent="-358775">
              <a:buClr>
                <a:srgbClr val="002060"/>
              </a:buClr>
              <a:buFont typeface="Courier New" panose="02070309020205020404" pitchFamily="49" charset="0"/>
              <a:buChar char="o"/>
            </a:pPr>
            <a:r>
              <a:rPr lang="ru-RU" sz="1400" dirty="0" smtClean="0"/>
              <a:t>кружки и секции по </a:t>
            </a:r>
            <a:r>
              <a:rPr lang="ru-RU" sz="1400" dirty="0" err="1" smtClean="0"/>
              <a:t>прототипированию</a:t>
            </a:r>
            <a:endParaRPr lang="ru-RU" sz="1400" dirty="0" smtClean="0"/>
          </a:p>
          <a:p>
            <a:pPr marL="803275" indent="-358775">
              <a:buClr>
                <a:srgbClr val="002060"/>
              </a:buClr>
              <a:buFont typeface="Courier New" panose="02070309020205020404" pitchFamily="49" charset="0"/>
              <a:buChar char="o"/>
            </a:pPr>
            <a:r>
              <a:rPr lang="ru-RU" sz="1400" dirty="0" smtClean="0"/>
              <a:t>пространство для проведения мероприятий</a:t>
            </a:r>
          </a:p>
          <a:p>
            <a:pPr marL="803275" indent="-358775">
              <a:buClr>
                <a:srgbClr val="002060"/>
              </a:buClr>
              <a:buFont typeface="Courier New" panose="02070309020205020404" pitchFamily="49" charset="0"/>
              <a:buChar char="o"/>
            </a:pPr>
            <a:r>
              <a:rPr lang="ru-RU" sz="1400" dirty="0" smtClean="0"/>
              <a:t>классы для обучения</a:t>
            </a:r>
            <a:endParaRPr lang="ru-RU" sz="1400" dirty="0"/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>
            <a:off x="6096000" y="960855"/>
            <a:ext cx="0" cy="4126620"/>
          </a:xfrm>
          <a:prstGeom prst="line">
            <a:avLst/>
          </a:prstGeom>
          <a:ln w="635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Stadiums of the Future - 2050 featured on moderndallas.ne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083" y="740527"/>
            <a:ext cx="4996439" cy="2987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0083" y="3786628"/>
            <a:ext cx="4996439" cy="2811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36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9103" y="222191"/>
            <a:ext cx="9665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002060"/>
                </a:solidFill>
              </a:rPr>
              <a:t>SportNet</a:t>
            </a:r>
            <a:r>
              <a:rPr lang="en-US" b="1" dirty="0" smtClean="0">
                <a:solidFill>
                  <a:srgbClr val="002060"/>
                </a:solidFill>
              </a:rPr>
              <a:t> Town</a:t>
            </a:r>
            <a:r>
              <a:rPr lang="ru-RU" b="1" dirty="0" smtClean="0">
                <a:solidFill>
                  <a:srgbClr val="002060"/>
                </a:solidFill>
              </a:rPr>
              <a:t> 2026</a:t>
            </a:r>
            <a:r>
              <a:rPr lang="en-US" b="1" dirty="0" smtClean="0">
                <a:solidFill>
                  <a:srgbClr val="002060"/>
                </a:solidFill>
              </a:rPr>
              <a:t> – </a:t>
            </a:r>
            <a:r>
              <a:rPr lang="ru-RU" b="1" dirty="0" smtClean="0">
                <a:solidFill>
                  <a:srgbClr val="002060"/>
                </a:solidFill>
              </a:rPr>
              <a:t>история создания</a:t>
            </a:r>
            <a:endParaRPr lang="ru-RU" b="1" dirty="0">
              <a:solidFill>
                <a:srgbClr val="002060"/>
              </a:solidFill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V="1">
            <a:off x="384561" y="591523"/>
            <a:ext cx="3931065" cy="1041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Группа 36"/>
          <p:cNvGrpSpPr/>
          <p:nvPr/>
        </p:nvGrpSpPr>
        <p:grpSpPr>
          <a:xfrm>
            <a:off x="384561" y="4889772"/>
            <a:ext cx="11807438" cy="1168129"/>
            <a:chOff x="384561" y="5185047"/>
            <a:chExt cx="11807438" cy="1168129"/>
          </a:xfrm>
        </p:grpSpPr>
        <p:grpSp>
          <p:nvGrpSpPr>
            <p:cNvPr id="9" name="Группа 8"/>
            <p:cNvGrpSpPr/>
            <p:nvPr/>
          </p:nvGrpSpPr>
          <p:grpSpPr>
            <a:xfrm>
              <a:off x="384561" y="5185047"/>
              <a:ext cx="11464673" cy="307652"/>
              <a:chOff x="370674" y="5966097"/>
              <a:chExt cx="11464673" cy="307652"/>
            </a:xfrm>
          </p:grpSpPr>
          <p:sp>
            <p:nvSpPr>
              <p:cNvPr id="6" name="Скругленный прямоугольник 5"/>
              <p:cNvSpPr/>
              <p:nvPr/>
            </p:nvSpPr>
            <p:spPr>
              <a:xfrm>
                <a:off x="370674" y="5966100"/>
                <a:ext cx="803304" cy="307649"/>
              </a:xfrm>
              <a:prstGeom prst="roundRect">
                <a:avLst/>
              </a:prstGeom>
              <a:solidFill>
                <a:schemeClr val="bg1"/>
              </a:solidFill>
              <a:ln w="6350">
                <a:solidFill>
                  <a:srgbClr val="002060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200" dirty="0" smtClean="0">
                    <a:solidFill>
                      <a:srgbClr val="002060"/>
                    </a:solidFill>
                  </a:rPr>
                  <a:t>2021 г.</a:t>
                </a:r>
                <a:endParaRPr lang="ru-RU" sz="1200" dirty="0">
                  <a:solidFill>
                    <a:srgbClr val="002060"/>
                  </a:solidFill>
                </a:endParaRPr>
              </a:p>
            </p:txBody>
          </p:sp>
          <p:cxnSp>
            <p:nvCxnSpPr>
              <p:cNvPr id="10" name="Прямая соединительная линия 9"/>
              <p:cNvCxnSpPr>
                <a:endCxn id="12" idx="1"/>
              </p:cNvCxnSpPr>
              <p:nvPr/>
            </p:nvCxnSpPr>
            <p:spPr>
              <a:xfrm>
                <a:off x="1173978" y="6119921"/>
                <a:ext cx="9858065" cy="1"/>
              </a:xfrm>
              <a:prstGeom prst="line">
                <a:avLst/>
              </a:prstGeom>
              <a:ln w="6350">
                <a:solidFill>
                  <a:srgbClr val="00206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Скругленный прямоугольник 11"/>
              <p:cNvSpPr/>
              <p:nvPr/>
            </p:nvSpPr>
            <p:spPr>
              <a:xfrm>
                <a:off x="11032043" y="5966097"/>
                <a:ext cx="803304" cy="307649"/>
              </a:xfrm>
              <a:prstGeom prst="roundRect">
                <a:avLst/>
              </a:prstGeom>
              <a:solidFill>
                <a:schemeClr val="bg1"/>
              </a:solidFill>
              <a:ln w="6350">
                <a:solidFill>
                  <a:srgbClr val="002060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200" dirty="0" smtClean="0">
                    <a:solidFill>
                      <a:srgbClr val="002060"/>
                    </a:solidFill>
                  </a:rPr>
                  <a:t>2026 г.</a:t>
                </a:r>
                <a:endParaRPr lang="ru-RU" sz="120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4" name="Скругленный прямоугольник 13"/>
              <p:cNvSpPr/>
              <p:nvPr/>
            </p:nvSpPr>
            <p:spPr>
              <a:xfrm>
                <a:off x="2487485" y="5966099"/>
                <a:ext cx="803304" cy="307649"/>
              </a:xfrm>
              <a:prstGeom prst="roundRect">
                <a:avLst/>
              </a:prstGeom>
              <a:solidFill>
                <a:schemeClr val="bg1"/>
              </a:solidFill>
              <a:ln w="6350">
                <a:solidFill>
                  <a:srgbClr val="002060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200" dirty="0" smtClean="0">
                    <a:solidFill>
                      <a:srgbClr val="002060"/>
                    </a:solidFill>
                  </a:rPr>
                  <a:t>2022 г.</a:t>
                </a:r>
                <a:endParaRPr lang="ru-RU" sz="120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5" name="Скругленный прямоугольник 14"/>
              <p:cNvSpPr/>
              <p:nvPr/>
            </p:nvSpPr>
            <p:spPr>
              <a:xfrm>
                <a:off x="4621607" y="5966099"/>
                <a:ext cx="803304" cy="307649"/>
              </a:xfrm>
              <a:prstGeom prst="roundRect">
                <a:avLst/>
              </a:prstGeom>
              <a:solidFill>
                <a:schemeClr val="bg1"/>
              </a:solidFill>
              <a:ln w="6350">
                <a:solidFill>
                  <a:srgbClr val="002060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200" dirty="0" smtClean="0">
                    <a:solidFill>
                      <a:srgbClr val="002060"/>
                    </a:solidFill>
                  </a:rPr>
                  <a:t>2023 г.</a:t>
                </a:r>
                <a:endParaRPr lang="ru-RU" sz="120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6" name="Скругленный прямоугольник 15"/>
              <p:cNvSpPr/>
              <p:nvPr/>
            </p:nvSpPr>
            <p:spPr>
              <a:xfrm>
                <a:off x="6755729" y="5966098"/>
                <a:ext cx="803304" cy="307649"/>
              </a:xfrm>
              <a:prstGeom prst="roundRect">
                <a:avLst/>
              </a:prstGeom>
              <a:solidFill>
                <a:schemeClr val="bg1"/>
              </a:solidFill>
              <a:ln w="6350">
                <a:solidFill>
                  <a:srgbClr val="002060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200" dirty="0" smtClean="0">
                    <a:solidFill>
                      <a:srgbClr val="002060"/>
                    </a:solidFill>
                  </a:rPr>
                  <a:t>2024 г.</a:t>
                </a:r>
                <a:endParaRPr lang="ru-RU" sz="120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7" name="Скругленный прямоугольник 16"/>
              <p:cNvSpPr/>
              <p:nvPr/>
            </p:nvSpPr>
            <p:spPr>
              <a:xfrm>
                <a:off x="8872540" y="5966097"/>
                <a:ext cx="803304" cy="307649"/>
              </a:xfrm>
              <a:prstGeom prst="roundRect">
                <a:avLst/>
              </a:prstGeom>
              <a:solidFill>
                <a:schemeClr val="bg1"/>
              </a:solidFill>
              <a:ln w="6350">
                <a:solidFill>
                  <a:srgbClr val="002060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200" dirty="0" smtClean="0">
                    <a:solidFill>
                      <a:srgbClr val="002060"/>
                    </a:solidFill>
                  </a:rPr>
                  <a:t>2025 г.</a:t>
                </a:r>
                <a:endParaRPr lang="ru-RU" sz="1200" dirty="0">
                  <a:solidFill>
                    <a:srgbClr val="002060"/>
                  </a:solidFill>
                </a:endParaRPr>
              </a:p>
            </p:txBody>
          </p:sp>
        </p:grpSp>
        <p:cxnSp>
          <p:nvCxnSpPr>
            <p:cNvPr id="28" name="Прямая соединительная линия 27"/>
            <p:cNvCxnSpPr>
              <a:stCxn id="6" idx="2"/>
            </p:cNvCxnSpPr>
            <p:nvPr/>
          </p:nvCxnSpPr>
          <p:spPr>
            <a:xfrm>
              <a:off x="786213" y="5492699"/>
              <a:ext cx="0" cy="860476"/>
            </a:xfrm>
            <a:prstGeom prst="line">
              <a:avLst/>
            </a:prstGeom>
            <a:ln w="6350">
              <a:solidFill>
                <a:srgbClr val="00206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>
              <a:stCxn id="15" idx="2"/>
            </p:cNvCxnSpPr>
            <p:nvPr/>
          </p:nvCxnSpPr>
          <p:spPr>
            <a:xfrm>
              <a:off x="5037146" y="5492698"/>
              <a:ext cx="1579" cy="860477"/>
            </a:xfrm>
            <a:prstGeom prst="line">
              <a:avLst/>
            </a:prstGeom>
            <a:ln w="6350">
              <a:solidFill>
                <a:srgbClr val="00206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>
              <a:stCxn id="17" idx="2"/>
            </p:cNvCxnSpPr>
            <p:nvPr/>
          </p:nvCxnSpPr>
          <p:spPr>
            <a:xfrm>
              <a:off x="9288079" y="5492696"/>
              <a:ext cx="0" cy="817616"/>
            </a:xfrm>
            <a:prstGeom prst="line">
              <a:avLst/>
            </a:prstGeom>
            <a:ln w="6350">
              <a:solidFill>
                <a:srgbClr val="00206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 стрелкой 24"/>
            <p:cNvCxnSpPr/>
            <p:nvPr/>
          </p:nvCxnSpPr>
          <p:spPr>
            <a:xfrm>
              <a:off x="786213" y="6353175"/>
              <a:ext cx="4250933" cy="0"/>
            </a:xfrm>
            <a:prstGeom prst="straightConnector1">
              <a:avLst/>
            </a:prstGeom>
            <a:ln>
              <a:solidFill>
                <a:srgbClr val="002060"/>
              </a:solidFill>
              <a:prstDash val="dash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 стрелкой 41"/>
            <p:cNvCxnSpPr/>
            <p:nvPr/>
          </p:nvCxnSpPr>
          <p:spPr>
            <a:xfrm flipV="1">
              <a:off x="5037146" y="6353175"/>
              <a:ext cx="4250933" cy="1"/>
            </a:xfrm>
            <a:prstGeom prst="straightConnector1">
              <a:avLst/>
            </a:prstGeom>
            <a:ln>
              <a:solidFill>
                <a:srgbClr val="002060"/>
              </a:solidFill>
              <a:prstDash val="dash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 стрелкой 44"/>
            <p:cNvCxnSpPr/>
            <p:nvPr/>
          </p:nvCxnSpPr>
          <p:spPr>
            <a:xfrm flipV="1">
              <a:off x="9252397" y="6353173"/>
              <a:ext cx="2804925" cy="2"/>
            </a:xfrm>
            <a:prstGeom prst="straightConnector1">
              <a:avLst/>
            </a:prstGeom>
            <a:ln>
              <a:solidFill>
                <a:srgbClr val="002060"/>
              </a:solidFill>
              <a:prstDash val="dash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9303810" y="5703692"/>
              <a:ext cx="2888189" cy="649479"/>
            </a:xfrm>
            <a:prstGeom prst="rect">
              <a:avLst/>
            </a:prstGeom>
            <a:noFill/>
            <a:ln w="6350">
              <a:solidFill>
                <a:schemeClr val="bg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ru-RU"/>
              </a:defPPr>
              <a:lvl1pPr algn="ctr">
                <a:defRPr sz="1200">
                  <a:solidFill>
                    <a:srgbClr val="002060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ru-RU" dirty="0"/>
                <a:t>3</a:t>
              </a:r>
              <a:r>
                <a:rPr lang="ru-RU" dirty="0" smtClean="0"/>
                <a:t> </a:t>
              </a:r>
              <a:r>
                <a:rPr lang="ru-RU" dirty="0"/>
                <a:t>этап: </a:t>
              </a:r>
              <a:r>
                <a:rPr lang="ru-RU" dirty="0" smtClean="0"/>
                <a:t>развитие существующей инфраструктуры (пост-</a:t>
              </a:r>
              <a:r>
                <a:rPr lang="ru-RU" dirty="0" err="1" smtClean="0"/>
                <a:t>продакшн</a:t>
              </a:r>
              <a:r>
                <a:rPr lang="ru-RU" dirty="0" smtClean="0"/>
                <a:t>), новые инструменты цифровой трансформации</a:t>
              </a:r>
              <a:endParaRPr lang="ru-RU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035568" y="5703692"/>
              <a:ext cx="4250932" cy="649480"/>
            </a:xfrm>
            <a:prstGeom prst="rect">
              <a:avLst/>
            </a:prstGeom>
            <a:noFill/>
            <a:ln w="6350">
              <a:solidFill>
                <a:schemeClr val="bg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ru-RU"/>
              </a:defPPr>
              <a:lvl1pPr algn="ctr">
                <a:defRPr sz="1200">
                  <a:solidFill>
                    <a:srgbClr val="002060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ru-RU" dirty="0" smtClean="0"/>
                <a:t>2 </a:t>
              </a:r>
              <a:r>
                <a:rPr lang="ru-RU" dirty="0"/>
                <a:t>этап: </a:t>
              </a:r>
              <a:r>
                <a:rPr lang="ru-RU" dirty="0" smtClean="0"/>
                <a:t>создание цифро-инфраструктурных объектов, привлечение широкой аудитории, насыщение программы регулярных </a:t>
              </a:r>
              <a:r>
                <a:rPr lang="ru-RU" dirty="0" err="1" smtClean="0"/>
                <a:t>ивентов</a:t>
              </a:r>
              <a:r>
                <a:rPr lang="ru-RU" dirty="0" smtClean="0"/>
                <a:t> на сезон</a:t>
              </a:r>
              <a:endParaRPr lang="ru-RU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93291" y="5794745"/>
              <a:ext cx="4242278" cy="308688"/>
            </a:xfrm>
            <a:prstGeom prst="rect">
              <a:avLst/>
            </a:prstGeom>
            <a:noFill/>
            <a:ln w="6350">
              <a:solidFill>
                <a:schemeClr val="bg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ru-RU"/>
              </a:defPPr>
              <a:lvl1pPr algn="ctr">
                <a:defRPr sz="1200">
                  <a:solidFill>
                    <a:srgbClr val="002060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ru-RU" dirty="0"/>
                <a:t>1 этап: </a:t>
              </a:r>
              <a:r>
                <a:rPr lang="ru-RU" dirty="0" smtClean="0"/>
                <a:t>запуск проекта, привлечение интереса </a:t>
              </a:r>
              <a:r>
                <a:rPr lang="ru-RU" dirty="0" err="1" smtClean="0"/>
                <a:t>акторов</a:t>
              </a:r>
              <a:r>
                <a:rPr lang="ru-RU" dirty="0" smtClean="0"/>
                <a:t> (</a:t>
              </a:r>
              <a:r>
                <a:rPr lang="ru-RU" dirty="0" err="1" smtClean="0"/>
                <a:t>пресейл</a:t>
              </a:r>
              <a:r>
                <a:rPr lang="ru-RU" dirty="0" smtClean="0"/>
                <a:t>)</a:t>
              </a:r>
              <a:endParaRPr lang="ru-RU" dirty="0"/>
            </a:p>
          </p:txBody>
        </p:sp>
      </p:grpSp>
      <p:grpSp>
        <p:nvGrpSpPr>
          <p:cNvPr id="53" name="Группа 52"/>
          <p:cNvGrpSpPr/>
          <p:nvPr/>
        </p:nvGrpSpPr>
        <p:grpSpPr>
          <a:xfrm>
            <a:off x="781988" y="1153765"/>
            <a:ext cx="10830148" cy="3736006"/>
            <a:chOff x="781988" y="1449040"/>
            <a:chExt cx="10830148" cy="3736006"/>
          </a:xfrm>
        </p:grpSpPr>
        <p:sp>
          <p:nvSpPr>
            <p:cNvPr id="49" name="Прямоугольник 48"/>
            <p:cNvSpPr/>
            <p:nvPr/>
          </p:nvSpPr>
          <p:spPr>
            <a:xfrm rot="16200000">
              <a:off x="-478704" y="2709732"/>
              <a:ext cx="3721713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44500" indent="-444500">
                <a:buClr>
                  <a:srgbClr val="002060"/>
                </a:buClr>
                <a:buFont typeface="Arial" panose="020B0604020202020204" pitchFamily="34" charset="0"/>
                <a:buChar char="•"/>
              </a:pPr>
              <a:r>
                <a:rPr lang="ru-RU" sz="1200" dirty="0" smtClean="0"/>
                <a:t>Определена оптимальная локация  </a:t>
              </a:r>
              <a:r>
                <a:rPr lang="en-US" sz="1200" dirty="0" smtClean="0"/>
                <a:t>SportNet </a:t>
              </a:r>
              <a:r>
                <a:rPr lang="en-US" sz="1200" dirty="0" smtClean="0"/>
                <a:t>Town</a:t>
              </a:r>
              <a:endParaRPr lang="ru-RU" sz="1200" dirty="0" smtClean="0"/>
            </a:p>
            <a:p>
              <a:pPr marL="444500" indent="-444500">
                <a:buClr>
                  <a:srgbClr val="002060"/>
                </a:buClr>
                <a:buFont typeface="Arial" panose="020B0604020202020204" pitchFamily="34" charset="0"/>
                <a:buChar char="•"/>
              </a:pPr>
              <a:endParaRPr lang="ru-RU" sz="1200" dirty="0" smtClean="0"/>
            </a:p>
            <a:p>
              <a:pPr>
                <a:buClr>
                  <a:srgbClr val="002060"/>
                </a:buClr>
              </a:pPr>
              <a:endParaRPr lang="ru-RU" sz="1200" dirty="0"/>
            </a:p>
            <a:p>
              <a:pPr marL="444500" indent="-444500">
                <a:buClr>
                  <a:srgbClr val="002060"/>
                </a:buClr>
                <a:buFont typeface="Arial" panose="020B0604020202020204" pitchFamily="34" charset="0"/>
                <a:buChar char="•"/>
              </a:pPr>
              <a:r>
                <a:rPr lang="ru-RU" sz="1200" dirty="0" smtClean="0"/>
                <a:t>Старт работ </a:t>
              </a:r>
              <a:r>
                <a:rPr lang="ru-RU" sz="1200" dirty="0"/>
                <a:t>по </a:t>
              </a:r>
              <a:r>
                <a:rPr lang="ru-RU" sz="1200" dirty="0" err="1" smtClean="0"/>
                <a:t>визионаризации</a:t>
              </a:r>
              <a:r>
                <a:rPr lang="ru-RU" sz="1200" dirty="0" smtClean="0"/>
                <a:t> кластера </a:t>
              </a:r>
              <a:r>
                <a:rPr lang="en-US" sz="1200" dirty="0" err="1" smtClean="0"/>
                <a:t>SportNet</a:t>
              </a:r>
              <a:r>
                <a:rPr lang="en-US" sz="1200" dirty="0" smtClean="0"/>
                <a:t> Town</a:t>
              </a:r>
              <a:endParaRPr lang="ru-RU" sz="1200" dirty="0"/>
            </a:p>
          </p:txBody>
        </p:sp>
        <p:sp>
          <p:nvSpPr>
            <p:cNvPr id="50" name="Прямоугольник 49"/>
            <p:cNvSpPr/>
            <p:nvPr/>
          </p:nvSpPr>
          <p:spPr>
            <a:xfrm rot="16200000">
              <a:off x="1744656" y="2407436"/>
              <a:ext cx="3616223" cy="19389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44500" indent="-444500">
                <a:buClr>
                  <a:srgbClr val="002060"/>
                </a:buClr>
                <a:buFont typeface="Arial" panose="020B0604020202020204" pitchFamily="34" charset="0"/>
                <a:buChar char="•"/>
              </a:pPr>
              <a:r>
                <a:rPr lang="ru-RU" sz="1200" dirty="0" smtClean="0"/>
                <a:t>Установлены </a:t>
              </a:r>
              <a:r>
                <a:rPr lang="ru-RU" sz="1200" dirty="0"/>
                <a:t>первые спортивные </a:t>
              </a:r>
              <a:r>
                <a:rPr lang="ru-RU" sz="1200" dirty="0" smtClean="0"/>
                <a:t>арт-объекты, созданные в </a:t>
              </a:r>
              <a:r>
                <a:rPr lang="ru-RU" sz="1200" dirty="0" err="1" smtClean="0"/>
                <a:t>коллаборации</a:t>
              </a:r>
              <a:r>
                <a:rPr lang="ru-RU" sz="1200" dirty="0" smtClean="0"/>
                <a:t> художников и скульпторов с мировым </a:t>
              </a:r>
              <a:r>
                <a:rPr lang="ru-RU" sz="1200" dirty="0"/>
                <a:t>именем </a:t>
              </a:r>
              <a:r>
                <a:rPr lang="ru-RU" sz="1200" dirty="0" smtClean="0"/>
                <a:t>и российских производителей</a:t>
              </a:r>
            </a:p>
            <a:p>
              <a:pPr marL="444500" indent="-444500">
                <a:buClr>
                  <a:srgbClr val="002060"/>
                </a:buClr>
                <a:buFont typeface="Arial" panose="020B0604020202020204" pitchFamily="34" charset="0"/>
                <a:buChar char="•"/>
              </a:pPr>
              <a:endParaRPr lang="ru-RU" sz="1200" dirty="0" smtClean="0"/>
            </a:p>
            <a:p>
              <a:pPr marL="444500" indent="-444500">
                <a:buClr>
                  <a:srgbClr val="002060"/>
                </a:buClr>
                <a:buFont typeface="Arial" panose="020B0604020202020204" pitchFamily="34" charset="0"/>
                <a:buChar char="•"/>
              </a:pPr>
              <a:endParaRPr lang="ru-RU" sz="1200" dirty="0"/>
            </a:p>
            <a:p>
              <a:pPr marL="444500" indent="-444500">
                <a:buClr>
                  <a:srgbClr val="002060"/>
                </a:buClr>
                <a:buFont typeface="Arial" panose="020B0604020202020204" pitchFamily="34" charset="0"/>
                <a:buChar char="•"/>
              </a:pPr>
              <a:r>
                <a:rPr lang="ru-RU" sz="1200" dirty="0"/>
                <a:t>Проведены первые </a:t>
              </a:r>
              <a:r>
                <a:rPr lang="ru-RU" sz="1200" dirty="0" err="1" smtClean="0"/>
                <a:t>ивенты</a:t>
              </a:r>
              <a:r>
                <a:rPr lang="ru-RU" sz="1200" dirty="0" smtClean="0"/>
                <a:t>: </a:t>
              </a:r>
              <a:r>
                <a:rPr lang="ru-RU" sz="1200" dirty="0" err="1" smtClean="0"/>
                <a:t>кибер</a:t>
              </a:r>
              <a:r>
                <a:rPr lang="ru-RU" sz="1200" dirty="0" smtClean="0"/>
                <a:t>- </a:t>
              </a:r>
              <a:r>
                <a:rPr lang="ru-RU" sz="1200" dirty="0"/>
                <a:t>фестиваль боевых искусств, финал Битвы роботов, </a:t>
              </a:r>
              <a:r>
                <a:rPr lang="ru-RU" sz="1200" dirty="0" smtClean="0"/>
                <a:t>активности в формате </a:t>
              </a:r>
              <a:r>
                <a:rPr lang="ru-RU" sz="1200" dirty="0" err="1" smtClean="0"/>
                <a:t>цифро</a:t>
              </a:r>
              <a:r>
                <a:rPr lang="en-US" sz="1200" dirty="0" smtClean="0"/>
                <a:t>-</a:t>
              </a:r>
              <a:r>
                <a:rPr lang="ru-RU" sz="1200" dirty="0" smtClean="0"/>
                <a:t>спортивного </a:t>
              </a:r>
              <a:r>
                <a:rPr lang="ru-RU" sz="1200" dirty="0"/>
                <a:t>лагеря и другие</a:t>
              </a:r>
            </a:p>
          </p:txBody>
        </p:sp>
        <p:sp>
          <p:nvSpPr>
            <p:cNvPr id="51" name="Прямоугольник 50"/>
            <p:cNvSpPr/>
            <p:nvPr/>
          </p:nvSpPr>
          <p:spPr>
            <a:xfrm rot="16200000">
              <a:off x="4903556" y="1703159"/>
              <a:ext cx="3732121" cy="32316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47675" indent="-447675">
                <a:buClr>
                  <a:srgbClr val="002060"/>
                </a:buClr>
                <a:buFont typeface="Arial" panose="020B0604020202020204" pitchFamily="34" charset="0"/>
                <a:buChar char="•"/>
              </a:pPr>
              <a:r>
                <a:rPr lang="ru-RU" sz="1200" dirty="0"/>
                <a:t>Проводятся регулярные </a:t>
              </a:r>
              <a:r>
                <a:rPr lang="ru-RU" sz="1200" dirty="0" smtClean="0"/>
                <a:t>техно-спортивные фестивали </a:t>
              </a:r>
              <a:r>
                <a:rPr lang="ru-RU" sz="1200" dirty="0"/>
                <a:t>и другие </a:t>
              </a:r>
              <a:r>
                <a:rPr lang="ru-RU" sz="1200" dirty="0" err="1" smtClean="0"/>
                <a:t>ивенты</a:t>
              </a:r>
              <a:r>
                <a:rPr lang="ru-RU" sz="1200" dirty="0" smtClean="0"/>
                <a:t> </a:t>
              </a:r>
              <a:r>
                <a:rPr lang="ru-RU" sz="1200" dirty="0"/>
                <a:t>федерального </a:t>
              </a:r>
              <a:r>
                <a:rPr lang="ru-RU" sz="1200" dirty="0" smtClean="0"/>
                <a:t>масштаба</a:t>
              </a:r>
            </a:p>
            <a:p>
              <a:pPr marL="447675" indent="-447675">
                <a:buClr>
                  <a:srgbClr val="002060"/>
                </a:buClr>
                <a:buFont typeface="Arial" panose="020B0604020202020204" pitchFamily="34" charset="0"/>
                <a:buChar char="•"/>
              </a:pPr>
              <a:endParaRPr lang="ru-RU" sz="1200" dirty="0" smtClean="0"/>
            </a:p>
            <a:p>
              <a:pPr marL="447675" indent="-447675">
                <a:buClr>
                  <a:srgbClr val="002060"/>
                </a:buClr>
                <a:buFont typeface="Arial" panose="020B0604020202020204" pitchFamily="34" charset="0"/>
                <a:buChar char="•"/>
              </a:pPr>
              <a:endParaRPr lang="ru-RU" sz="1200" dirty="0" smtClean="0"/>
            </a:p>
            <a:p>
              <a:pPr marL="447675" indent="-447675">
                <a:buClr>
                  <a:srgbClr val="002060"/>
                </a:buClr>
                <a:buFont typeface="Arial" panose="020B0604020202020204" pitchFamily="34" charset="0"/>
                <a:buChar char="•"/>
              </a:pPr>
              <a:endParaRPr lang="ru-RU" sz="1200" dirty="0"/>
            </a:p>
            <a:p>
              <a:pPr marL="447675" indent="-447675">
                <a:buClr>
                  <a:srgbClr val="002060"/>
                </a:buClr>
                <a:buFont typeface="Arial" panose="020B0604020202020204" pitchFamily="34" charset="0"/>
                <a:buChar char="•"/>
              </a:pPr>
              <a:r>
                <a:rPr lang="ru-RU" sz="1200" dirty="0"/>
                <a:t>Размещен и запущен первый полноценный </a:t>
              </a:r>
              <a:r>
                <a:rPr lang="ru-RU" sz="1200" dirty="0" smtClean="0"/>
                <a:t>цифро--спортивный </a:t>
              </a:r>
              <a:r>
                <a:rPr lang="ru-RU" sz="1200" dirty="0"/>
                <a:t>лагерь, отвечающий </a:t>
              </a:r>
              <a:r>
                <a:rPr lang="ru-RU" sz="1200" dirty="0" smtClean="0"/>
                <a:t>принципам философии </a:t>
              </a:r>
              <a:r>
                <a:rPr lang="en-US" sz="1200" dirty="0" err="1"/>
                <a:t>SportNet</a:t>
              </a:r>
              <a:r>
                <a:rPr lang="en-US" sz="1200" dirty="0"/>
                <a:t> </a:t>
              </a:r>
              <a:r>
                <a:rPr lang="en-US" sz="1200" dirty="0" smtClean="0"/>
                <a:t>Town</a:t>
              </a:r>
              <a:endParaRPr lang="ru-RU" sz="1200" dirty="0" smtClean="0"/>
            </a:p>
            <a:p>
              <a:pPr marL="447675" indent="-447675">
                <a:buClr>
                  <a:srgbClr val="002060"/>
                </a:buClr>
                <a:buFont typeface="Arial" panose="020B0604020202020204" pitchFamily="34" charset="0"/>
                <a:buChar char="•"/>
              </a:pPr>
              <a:endParaRPr lang="ru-RU" sz="1200" dirty="0"/>
            </a:p>
            <a:p>
              <a:pPr marL="447675" indent="-447675">
                <a:buClr>
                  <a:srgbClr val="002060"/>
                </a:buClr>
                <a:buFont typeface="Arial" panose="020B0604020202020204" pitchFamily="34" charset="0"/>
                <a:buChar char="•"/>
              </a:pPr>
              <a:endParaRPr lang="ru-RU" sz="1200" dirty="0" smtClean="0"/>
            </a:p>
            <a:p>
              <a:pPr marL="447675" indent="-447675">
                <a:buClr>
                  <a:srgbClr val="002060"/>
                </a:buClr>
                <a:buFont typeface="Arial" panose="020B0604020202020204" pitchFamily="34" charset="0"/>
                <a:buChar char="•"/>
              </a:pPr>
              <a:endParaRPr lang="ru-RU" sz="1200" dirty="0"/>
            </a:p>
            <a:p>
              <a:pPr marL="447675" indent="-447675">
                <a:buClr>
                  <a:srgbClr val="002060"/>
                </a:buClr>
                <a:buFont typeface="Arial" panose="020B0604020202020204" pitchFamily="34" charset="0"/>
                <a:buChar char="•"/>
              </a:pPr>
              <a:r>
                <a:rPr lang="ru-RU" sz="1200" dirty="0"/>
                <a:t>Закончено создание и строительство части </a:t>
              </a:r>
              <a:r>
                <a:rPr lang="ru-RU" sz="1200" dirty="0" smtClean="0"/>
                <a:t>цифро-инфраструктурных </a:t>
              </a:r>
              <a:r>
                <a:rPr lang="ru-RU" sz="1200" dirty="0"/>
                <a:t>объектов:</a:t>
              </a:r>
            </a:p>
            <a:p>
              <a:pPr marL="803275" indent="-358775">
                <a:buClr>
                  <a:srgbClr val="002060"/>
                </a:buClr>
                <a:buFont typeface="Courier New" panose="02070309020205020404" pitchFamily="49" charset="0"/>
                <a:buChar char="o"/>
              </a:pPr>
              <a:r>
                <a:rPr lang="ru-RU" sz="1200" dirty="0" err="1"/>
                <a:t>к</a:t>
              </a:r>
              <a:r>
                <a:rPr lang="ru-RU" sz="1200" dirty="0" err="1" smtClean="0"/>
                <a:t>ибер-кэмпинг</a:t>
              </a:r>
              <a:endParaRPr lang="en-US" sz="1200" dirty="0"/>
            </a:p>
            <a:p>
              <a:pPr marL="803275" indent="-358775">
                <a:buClr>
                  <a:srgbClr val="002060"/>
                </a:buClr>
                <a:buFont typeface="Courier New" panose="02070309020205020404" pitchFamily="49" charset="0"/>
                <a:buChar char="o"/>
              </a:pPr>
              <a:r>
                <a:rPr lang="en-US" sz="1200" dirty="0" err="1"/>
                <a:t>SportNet</a:t>
              </a:r>
              <a:r>
                <a:rPr lang="en-US" sz="1200" dirty="0"/>
                <a:t>-</a:t>
              </a:r>
              <a:r>
                <a:rPr lang="ru-RU" sz="1200" dirty="0"/>
                <a:t>клуб</a:t>
              </a:r>
            </a:p>
            <a:p>
              <a:pPr marL="803275" indent="-358775">
                <a:buClr>
                  <a:srgbClr val="002060"/>
                </a:buClr>
                <a:buFont typeface="Courier New" panose="02070309020205020404" pitchFamily="49" charset="0"/>
                <a:buChar char="o"/>
              </a:pPr>
              <a:r>
                <a:rPr lang="ru-RU" sz="1200" dirty="0"/>
                <a:t>Спортивные арт-объекты</a:t>
              </a:r>
            </a:p>
          </p:txBody>
        </p:sp>
        <p:sp>
          <p:nvSpPr>
            <p:cNvPr id="52" name="Прямоугольник 51"/>
            <p:cNvSpPr/>
            <p:nvPr/>
          </p:nvSpPr>
          <p:spPr>
            <a:xfrm rot="16200000">
              <a:off x="8649861" y="2208478"/>
              <a:ext cx="3616225" cy="23083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44500" indent="-444500">
                <a:buClr>
                  <a:srgbClr val="002060"/>
                </a:buClr>
                <a:buFont typeface="Arial" panose="020B0604020202020204" pitchFamily="34" charset="0"/>
                <a:buChar char="•"/>
              </a:pPr>
              <a:r>
                <a:rPr lang="ru-RU" sz="1200" dirty="0"/>
                <a:t>Закончено создание </a:t>
              </a:r>
              <a:r>
                <a:rPr lang="ru-RU" sz="1200" dirty="0" err="1" smtClean="0"/>
                <a:t>мпинимально-виабильной</a:t>
              </a:r>
              <a:r>
                <a:rPr lang="ru-RU" sz="1200" dirty="0" smtClean="0"/>
                <a:t> </a:t>
              </a:r>
              <a:r>
                <a:rPr lang="ru-RU" sz="1200" dirty="0"/>
                <a:t>инфраструктуры </a:t>
              </a:r>
              <a:r>
                <a:rPr lang="en-US" sz="1200" dirty="0" err="1"/>
                <a:t>SportNet</a:t>
              </a:r>
              <a:r>
                <a:rPr lang="en-US" sz="1200" dirty="0"/>
                <a:t> </a:t>
              </a:r>
              <a:r>
                <a:rPr lang="en-US" sz="1200" dirty="0" smtClean="0"/>
                <a:t>Town</a:t>
              </a:r>
              <a:endParaRPr lang="ru-RU" sz="1200" dirty="0" smtClean="0"/>
            </a:p>
            <a:p>
              <a:pPr marL="444500" indent="-444500">
                <a:buClr>
                  <a:srgbClr val="002060"/>
                </a:buClr>
                <a:buFont typeface="Arial" panose="020B0604020202020204" pitchFamily="34" charset="0"/>
                <a:buChar char="•"/>
              </a:pPr>
              <a:endParaRPr lang="ru-RU" sz="1200" dirty="0" smtClean="0"/>
            </a:p>
            <a:p>
              <a:pPr marL="444500" indent="-444500">
                <a:buClr>
                  <a:srgbClr val="002060"/>
                </a:buClr>
                <a:buFont typeface="Arial" panose="020B0604020202020204" pitchFamily="34" charset="0"/>
                <a:buChar char="•"/>
              </a:pPr>
              <a:endParaRPr lang="ru-RU" sz="1200" dirty="0"/>
            </a:p>
            <a:p>
              <a:pPr marL="444500" indent="-444500">
                <a:buClr>
                  <a:srgbClr val="002060"/>
                </a:buClr>
                <a:buFont typeface="Arial" panose="020B0604020202020204" pitchFamily="34" charset="0"/>
                <a:buChar char="•"/>
              </a:pPr>
              <a:endParaRPr lang="ru-RU" sz="1200" dirty="0"/>
            </a:p>
            <a:p>
              <a:pPr marL="444500" indent="-444500">
                <a:buClr>
                  <a:srgbClr val="002060"/>
                </a:buClr>
                <a:buFont typeface="Arial" panose="020B0604020202020204" pitchFamily="34" charset="0"/>
                <a:buChar char="•"/>
              </a:pPr>
              <a:r>
                <a:rPr lang="ru-RU" sz="1200" dirty="0" smtClean="0"/>
                <a:t>Старт </a:t>
              </a:r>
              <a:r>
                <a:rPr lang="ru-RU" sz="1200" dirty="0"/>
                <a:t>создания дополнительной инфраструктуры:</a:t>
              </a:r>
            </a:p>
            <a:p>
              <a:pPr marL="803275" indent="-358775">
                <a:buClr>
                  <a:srgbClr val="002060"/>
                </a:buClr>
                <a:buFont typeface="Courier New" panose="02070309020205020404" pitchFamily="49" charset="0"/>
                <a:buChar char="o"/>
              </a:pPr>
              <a:r>
                <a:rPr lang="ru-RU" sz="1200" dirty="0" err="1" smtClean="0"/>
                <a:t>кибер</a:t>
              </a:r>
              <a:r>
                <a:rPr lang="ru-RU" sz="1200" dirty="0" smtClean="0"/>
                <a:t>-стадион с максимальной </a:t>
              </a:r>
              <a:r>
                <a:rPr lang="en-US" sz="1200" dirty="0" smtClean="0"/>
                <a:t>AI</a:t>
              </a:r>
              <a:r>
                <a:rPr lang="ru-RU" sz="1200" dirty="0" smtClean="0"/>
                <a:t>-ориентированностью</a:t>
              </a:r>
              <a:endParaRPr lang="ru-RU" sz="1200" dirty="0"/>
            </a:p>
            <a:p>
              <a:pPr marL="803275" indent="-358775">
                <a:buClr>
                  <a:srgbClr val="002060"/>
                </a:buClr>
                <a:buFont typeface="Courier New" panose="02070309020205020404" pitchFamily="49" charset="0"/>
                <a:buChar char="o"/>
              </a:pPr>
              <a:r>
                <a:rPr lang="ru-RU" sz="1200" dirty="0"/>
                <a:t>школа для </a:t>
              </a:r>
              <a:r>
                <a:rPr lang="ru-RU" sz="1200" dirty="0" err="1" smtClean="0"/>
                <a:t>кибер</a:t>
              </a:r>
              <a:r>
                <a:rPr lang="ru-RU" sz="1200" dirty="0" smtClean="0"/>
                <a:t>-атлетов нового поколения</a:t>
              </a:r>
              <a:endParaRPr lang="ru-RU" sz="1200" dirty="0"/>
            </a:p>
            <a:p>
              <a:pPr marL="803275" indent="-358775">
                <a:buClr>
                  <a:srgbClr val="002060"/>
                </a:buClr>
                <a:buFont typeface="Courier New" panose="02070309020205020404" pitchFamily="49" charset="0"/>
                <a:buChar char="o"/>
              </a:pPr>
              <a:r>
                <a:rPr lang="ru-RU" sz="1200" dirty="0" smtClean="0"/>
                <a:t>кластер </a:t>
              </a:r>
              <a:r>
                <a:rPr lang="ru-RU" sz="1200" dirty="0" err="1" smtClean="0"/>
                <a:t>продакт-дизайнинга</a:t>
              </a:r>
              <a:endParaRPr lang="ru-RU" sz="1200" dirty="0"/>
            </a:p>
          </p:txBody>
        </p:sp>
      </p:grpSp>
      <p:cxnSp>
        <p:nvCxnSpPr>
          <p:cNvPr id="27" name="Прямая соединительная линия 26"/>
          <p:cNvCxnSpPr/>
          <p:nvPr/>
        </p:nvCxnSpPr>
        <p:spPr>
          <a:xfrm>
            <a:off x="9286500" y="1489435"/>
            <a:ext cx="0" cy="3386043"/>
          </a:xfrm>
          <a:prstGeom prst="line">
            <a:avLst/>
          </a:prstGeom>
          <a:ln w="635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5035568" y="1489434"/>
            <a:ext cx="0" cy="3386043"/>
          </a:xfrm>
          <a:prstGeom prst="line">
            <a:avLst/>
          </a:prstGeom>
          <a:ln w="635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545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243</Words>
  <Application>Microsoft Office PowerPoint</Application>
  <PresentationFormat>Широкоэкранный</PresentationFormat>
  <Paragraphs>107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Courier New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38</cp:revision>
  <cp:lastPrinted>2021-06-25T13:40:20Z</cp:lastPrinted>
  <dcterms:created xsi:type="dcterms:W3CDTF">2021-06-21T11:36:13Z</dcterms:created>
  <dcterms:modified xsi:type="dcterms:W3CDTF">2021-06-25T13:40:42Z</dcterms:modified>
</cp:coreProperties>
</file>