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sldIdLst>
    <p:sldId id="266" r:id="rId5"/>
    <p:sldId id="277" r:id="rId6"/>
    <p:sldId id="263" r:id="rId7"/>
    <p:sldId id="268" r:id="rId8"/>
    <p:sldId id="256" r:id="rId9"/>
    <p:sldId id="278" r:id="rId10"/>
    <p:sldId id="270" r:id="rId11"/>
    <p:sldId id="257" r:id="rId12"/>
    <p:sldId id="258" r:id="rId13"/>
    <p:sldId id="259" r:id="rId14"/>
    <p:sldId id="269" r:id="rId15"/>
    <p:sldId id="260" r:id="rId16"/>
    <p:sldId id="271" r:id="rId17"/>
    <p:sldId id="261" r:id="rId18"/>
    <p:sldId id="265" r:id="rId19"/>
    <p:sldId id="272" r:id="rId20"/>
    <p:sldId id="275" r:id="rId21"/>
    <p:sldId id="273" r:id="rId22"/>
    <p:sldId id="279" r:id="rId23"/>
    <p:sldId id="276" r:id="rId24"/>
    <p:sldId id="274" r:id="rId25"/>
    <p:sldId id="267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17C0A-BE23-4B66-AE65-9EFDD41A014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F13FA4-004F-4611-BBD6-DF3DCF392923}">
      <dgm:prSet phldrT="[Текст]"/>
      <dgm:spPr/>
      <dgm:t>
        <a:bodyPr/>
        <a:lstStyle/>
        <a:p>
          <a:r>
            <a:rPr lang="ru-RU" dirty="0" smtClean="0"/>
            <a:t>Сектор 2 – Тренажерный зал</a:t>
          </a:r>
          <a:endParaRPr lang="ru-RU" dirty="0"/>
        </a:p>
      </dgm:t>
    </dgm:pt>
    <dgm:pt modelId="{2DB9FAF7-6D97-4CA2-8178-361DC2F12D5A}" type="parTrans" cxnId="{3ABE92C6-02A6-439F-BFB6-74AA6C84ACD1}">
      <dgm:prSet/>
      <dgm:spPr/>
      <dgm:t>
        <a:bodyPr/>
        <a:lstStyle/>
        <a:p>
          <a:endParaRPr lang="ru-RU"/>
        </a:p>
      </dgm:t>
    </dgm:pt>
    <dgm:pt modelId="{9037B80B-1977-43A0-BAB7-F57D93B082A0}" type="sibTrans" cxnId="{3ABE92C6-02A6-439F-BFB6-74AA6C84ACD1}">
      <dgm:prSet/>
      <dgm:spPr/>
      <dgm:t>
        <a:bodyPr/>
        <a:lstStyle/>
        <a:p>
          <a:endParaRPr lang="ru-RU"/>
        </a:p>
      </dgm:t>
    </dgm:pt>
    <dgm:pt modelId="{0361EA4C-EE82-4E4C-BEEB-EA572480A559}">
      <dgm:prSet phldrT="[Текст]"/>
      <dgm:spPr/>
      <dgm:t>
        <a:bodyPr/>
        <a:lstStyle/>
        <a:p>
          <a:r>
            <a:rPr lang="ru-RU" dirty="0" smtClean="0"/>
            <a:t>Сектор 3 – «</a:t>
          </a:r>
          <a:r>
            <a:rPr lang="ru-RU" dirty="0" err="1" smtClean="0"/>
            <a:t>Коворкинг</a:t>
          </a:r>
          <a:r>
            <a:rPr lang="ru-RU" dirty="0" smtClean="0"/>
            <a:t>»</a:t>
          </a:r>
          <a:endParaRPr lang="ru-RU" dirty="0"/>
        </a:p>
      </dgm:t>
    </dgm:pt>
    <dgm:pt modelId="{C2944D06-19E4-4335-8582-ED631AE4DA08}" type="parTrans" cxnId="{74E8E045-871B-4024-AB75-D8A0D39F6B3C}">
      <dgm:prSet/>
      <dgm:spPr/>
      <dgm:t>
        <a:bodyPr/>
        <a:lstStyle/>
        <a:p>
          <a:endParaRPr lang="ru-RU"/>
        </a:p>
      </dgm:t>
    </dgm:pt>
    <dgm:pt modelId="{F1FE1D1B-1FA4-4FF8-B66F-583DEC31902E}" type="sibTrans" cxnId="{74E8E045-871B-4024-AB75-D8A0D39F6B3C}">
      <dgm:prSet/>
      <dgm:spPr/>
      <dgm:t>
        <a:bodyPr/>
        <a:lstStyle/>
        <a:p>
          <a:endParaRPr lang="ru-RU"/>
        </a:p>
      </dgm:t>
    </dgm:pt>
    <dgm:pt modelId="{80685DF0-8E87-4A7B-A2C8-4742C6B5F8DC}">
      <dgm:prSet phldrT="[Текст]"/>
      <dgm:spPr/>
      <dgm:t>
        <a:bodyPr/>
        <a:lstStyle/>
        <a:p>
          <a:r>
            <a:rPr lang="ru-RU" dirty="0" smtClean="0"/>
            <a:t>Сектор 4 – «Диагностика»</a:t>
          </a:r>
          <a:endParaRPr lang="ru-RU" dirty="0"/>
        </a:p>
      </dgm:t>
    </dgm:pt>
    <dgm:pt modelId="{6E443117-CAC8-4F1C-8F1D-83643F01FF61}" type="parTrans" cxnId="{58224CBF-243A-41F5-A0B9-8186F260095D}">
      <dgm:prSet/>
      <dgm:spPr/>
      <dgm:t>
        <a:bodyPr/>
        <a:lstStyle/>
        <a:p>
          <a:endParaRPr lang="ru-RU"/>
        </a:p>
      </dgm:t>
    </dgm:pt>
    <dgm:pt modelId="{618D5397-0CB3-4527-B126-5DB273F9E92A}" type="sibTrans" cxnId="{58224CBF-243A-41F5-A0B9-8186F260095D}">
      <dgm:prSet/>
      <dgm:spPr/>
      <dgm:t>
        <a:bodyPr/>
        <a:lstStyle/>
        <a:p>
          <a:endParaRPr lang="ru-RU"/>
        </a:p>
      </dgm:t>
    </dgm:pt>
    <dgm:pt modelId="{ED2E5FDC-F462-4320-864C-E1E58DC262D0}">
      <dgm:prSet phldrT="[Текст]"/>
      <dgm:spPr/>
      <dgm:t>
        <a:bodyPr/>
        <a:lstStyle/>
        <a:p>
          <a:r>
            <a:rPr lang="ru-RU" dirty="0" smtClean="0"/>
            <a:t>Сектор 6 – «Лаборатория»</a:t>
          </a:r>
          <a:endParaRPr lang="ru-RU" dirty="0"/>
        </a:p>
      </dgm:t>
    </dgm:pt>
    <dgm:pt modelId="{5BE7C6B8-FAF7-4238-B2BF-E1F9E5B89358}" type="parTrans" cxnId="{E9AE61DE-EB16-43C7-A53E-390C5CDB53BC}">
      <dgm:prSet/>
      <dgm:spPr/>
      <dgm:t>
        <a:bodyPr/>
        <a:lstStyle/>
        <a:p>
          <a:endParaRPr lang="ru-RU"/>
        </a:p>
      </dgm:t>
    </dgm:pt>
    <dgm:pt modelId="{4B70A184-FF1A-4B96-B55B-A0CD597B668F}" type="sibTrans" cxnId="{E9AE61DE-EB16-43C7-A53E-390C5CDB53BC}">
      <dgm:prSet/>
      <dgm:spPr/>
      <dgm:t>
        <a:bodyPr/>
        <a:lstStyle/>
        <a:p>
          <a:endParaRPr lang="ru-RU"/>
        </a:p>
      </dgm:t>
    </dgm:pt>
    <dgm:pt modelId="{9B0518DC-87D7-4ED2-B181-ADFC6631B0D5}">
      <dgm:prSet phldrT="[Текст]"/>
      <dgm:spPr/>
      <dgm:t>
        <a:bodyPr/>
        <a:lstStyle/>
        <a:p>
          <a:r>
            <a:rPr lang="ru-RU" dirty="0" smtClean="0"/>
            <a:t>Сектор 5 – «Конференц-зона»</a:t>
          </a:r>
          <a:endParaRPr lang="ru-RU" dirty="0"/>
        </a:p>
      </dgm:t>
    </dgm:pt>
    <dgm:pt modelId="{BDE1C2A1-38A5-4F06-B0DC-762CB15C2A2A}" type="parTrans" cxnId="{8FAEB3DD-5501-4E3F-835A-4AD6B66474B5}">
      <dgm:prSet/>
      <dgm:spPr/>
      <dgm:t>
        <a:bodyPr/>
        <a:lstStyle/>
        <a:p>
          <a:endParaRPr lang="ru-RU"/>
        </a:p>
      </dgm:t>
    </dgm:pt>
    <dgm:pt modelId="{D0511817-323E-4F3A-BDDA-55B6FD8D3937}" type="sibTrans" cxnId="{8FAEB3DD-5501-4E3F-835A-4AD6B66474B5}">
      <dgm:prSet/>
      <dgm:spPr/>
      <dgm:t>
        <a:bodyPr/>
        <a:lstStyle/>
        <a:p>
          <a:endParaRPr lang="ru-RU"/>
        </a:p>
      </dgm:t>
    </dgm:pt>
    <dgm:pt modelId="{6DB766E6-B754-438A-827D-A11D17FB7BF6}">
      <dgm:prSet/>
      <dgm:spPr/>
      <dgm:t>
        <a:bodyPr/>
        <a:lstStyle/>
        <a:p>
          <a:r>
            <a:rPr lang="ru-RU" dirty="0" smtClean="0"/>
            <a:t>Сектор 7б – «Цифровая платформа»</a:t>
          </a:r>
          <a:endParaRPr lang="ru-RU" dirty="0"/>
        </a:p>
      </dgm:t>
    </dgm:pt>
    <dgm:pt modelId="{89300087-ADE4-40FE-B0EF-C38EB13AE5B1}" type="parTrans" cxnId="{C6CD673B-A8B4-4373-8F68-F8F0452FBD3A}">
      <dgm:prSet/>
      <dgm:spPr/>
      <dgm:t>
        <a:bodyPr/>
        <a:lstStyle/>
        <a:p>
          <a:endParaRPr lang="ru-RU"/>
        </a:p>
      </dgm:t>
    </dgm:pt>
    <dgm:pt modelId="{E2969F64-D22C-4E83-B4E2-DB8ADF052AE2}" type="sibTrans" cxnId="{C6CD673B-A8B4-4373-8F68-F8F0452FBD3A}">
      <dgm:prSet/>
      <dgm:spPr/>
      <dgm:t>
        <a:bodyPr/>
        <a:lstStyle/>
        <a:p>
          <a:endParaRPr lang="ru-RU"/>
        </a:p>
      </dgm:t>
    </dgm:pt>
    <dgm:pt modelId="{27EACD07-A9A9-4029-988D-1928CB74057A}">
      <dgm:prSet/>
      <dgm:spPr/>
      <dgm:t>
        <a:bodyPr/>
        <a:lstStyle/>
        <a:p>
          <a:r>
            <a:rPr lang="ru-RU" dirty="0" smtClean="0"/>
            <a:t>Сектор 1 – «Входная зона»</a:t>
          </a:r>
          <a:endParaRPr lang="ru-RU" dirty="0"/>
        </a:p>
      </dgm:t>
    </dgm:pt>
    <dgm:pt modelId="{01835E5E-28FA-4633-BAAF-7FB87C17A447}" type="parTrans" cxnId="{BF7B75D7-9E97-4F4D-BBE5-A98057451D7E}">
      <dgm:prSet/>
      <dgm:spPr/>
      <dgm:t>
        <a:bodyPr/>
        <a:lstStyle/>
        <a:p>
          <a:endParaRPr lang="ru-RU"/>
        </a:p>
      </dgm:t>
    </dgm:pt>
    <dgm:pt modelId="{29D49503-91A1-445A-8608-4532EFCEDD4B}" type="sibTrans" cxnId="{BF7B75D7-9E97-4F4D-BBE5-A98057451D7E}">
      <dgm:prSet/>
      <dgm:spPr/>
      <dgm:t>
        <a:bodyPr/>
        <a:lstStyle/>
        <a:p>
          <a:endParaRPr lang="ru-RU"/>
        </a:p>
      </dgm:t>
    </dgm:pt>
    <dgm:pt modelId="{82679296-E71C-4C69-9316-E588D7F6A018}">
      <dgm:prSet/>
      <dgm:spPr/>
      <dgm:t>
        <a:bodyPr/>
        <a:lstStyle/>
        <a:p>
          <a:r>
            <a:rPr lang="ru-RU" dirty="0" smtClean="0"/>
            <a:t>Сектор 7а - Служебный</a:t>
          </a:r>
          <a:endParaRPr lang="ru-RU" dirty="0"/>
        </a:p>
      </dgm:t>
    </dgm:pt>
    <dgm:pt modelId="{A06CD9D3-2680-47CD-8D97-1EDF72C6B488}" type="parTrans" cxnId="{7E71B320-BA74-4F8A-B109-766B2680F1FC}">
      <dgm:prSet/>
      <dgm:spPr/>
      <dgm:t>
        <a:bodyPr/>
        <a:lstStyle/>
        <a:p>
          <a:endParaRPr lang="ru-RU"/>
        </a:p>
      </dgm:t>
    </dgm:pt>
    <dgm:pt modelId="{DFA228C8-638E-4FB9-82A6-A597CF65059A}" type="sibTrans" cxnId="{7E71B320-BA74-4F8A-B109-766B2680F1FC}">
      <dgm:prSet/>
      <dgm:spPr/>
      <dgm:t>
        <a:bodyPr/>
        <a:lstStyle/>
        <a:p>
          <a:endParaRPr lang="ru-RU"/>
        </a:p>
      </dgm:t>
    </dgm:pt>
    <dgm:pt modelId="{55C94820-145F-4388-B302-B20F07BBE715}" type="pres">
      <dgm:prSet presAssocID="{C1B17C0A-BE23-4B66-AE65-9EFDD41A01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92531F-6FE6-4816-A19E-B930890CF4AD}" type="pres">
      <dgm:prSet presAssocID="{49F13FA4-004F-4611-BBD6-DF3DCF392923}" presName="node" presStyleLbl="node1" presStyleIdx="0" presStyleCnt="8" custScaleX="105671" custScaleY="102318" custLinFactX="11032" custLinFactNeighborX="100000" custLinFactNeighborY="-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121BD-7D72-421A-A5EC-33FC4AD73A3A}" type="pres">
      <dgm:prSet presAssocID="{9037B80B-1977-43A0-BAB7-F57D93B082A0}" presName="sibTrans" presStyleCnt="0"/>
      <dgm:spPr/>
    </dgm:pt>
    <dgm:pt modelId="{EE64F97F-A0ED-4A9E-8FC5-EABE90EFE876}" type="pres">
      <dgm:prSet presAssocID="{0361EA4C-EE82-4E4C-BEEB-EA572480A559}" presName="node" presStyleLbl="node1" presStyleIdx="1" presStyleCnt="8" custLinFactX="9260" custLinFactNeighborX="100000" custLinFactNeighborY="-5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A80E0-1F5A-463E-85A1-02B700F9793F}" type="pres">
      <dgm:prSet presAssocID="{F1FE1D1B-1FA4-4FF8-B66F-583DEC31902E}" presName="sibTrans" presStyleCnt="0"/>
      <dgm:spPr/>
    </dgm:pt>
    <dgm:pt modelId="{2C7D4CB4-9732-4E11-9C1A-5AA773BCCE35}" type="pres">
      <dgm:prSet presAssocID="{80685DF0-8E87-4A7B-A2C8-4742C6B5F8DC}" presName="node" presStyleLbl="node1" presStyleIdx="2" presStyleCnt="8" custLinFactX="-100000" custLinFactY="16048" custLinFactNeighborX="-12764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FCD0B-BE31-44EE-A781-F8FB58A8FB2F}" type="pres">
      <dgm:prSet presAssocID="{618D5397-0CB3-4527-B126-5DB273F9E92A}" presName="sibTrans" presStyleCnt="0"/>
      <dgm:spPr/>
    </dgm:pt>
    <dgm:pt modelId="{B294259A-BA74-4194-B240-7FE92E05F70B}" type="pres">
      <dgm:prSet presAssocID="{27EACD07-A9A9-4029-988D-1928CB74057A}" presName="node" presStyleLbl="node1" presStyleIdx="3" presStyleCnt="8" custLinFactY="-16478" custLinFactNeighborX="-932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15E52-B1CB-4291-8880-516E51DF2353}" type="pres">
      <dgm:prSet presAssocID="{29D49503-91A1-445A-8608-4532EFCEDD4B}" presName="sibTrans" presStyleCnt="0"/>
      <dgm:spPr/>
    </dgm:pt>
    <dgm:pt modelId="{2CD92E5C-2D16-47F4-AB6C-01B6E067AC0E}" type="pres">
      <dgm:prSet presAssocID="{82679296-E71C-4C69-9316-E588D7F6A018}" presName="node" presStyleLbl="node1" presStyleIdx="4" presStyleCnt="8" custScaleX="84103" custScaleY="85542" custLinFactY="14985" custLinFactNeighborX="-535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5726D-C1F8-4C56-B909-F8738E35F388}" type="pres">
      <dgm:prSet presAssocID="{DFA228C8-638E-4FB9-82A6-A597CF65059A}" presName="sibTrans" presStyleCnt="0"/>
      <dgm:spPr/>
    </dgm:pt>
    <dgm:pt modelId="{3DAA4E66-CAB5-480B-BABF-27DB248AAE64}" type="pres">
      <dgm:prSet presAssocID="{ED2E5FDC-F462-4320-864C-E1E58DC262D0}" presName="node" presStyleLbl="node1" presStyleIdx="5" presStyleCnt="8" custLinFactX="-100000" custLinFactY="9157" custLinFactNeighborX="-11562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14025-4381-434F-B596-8CC18EB6BAC7}" type="pres">
      <dgm:prSet presAssocID="{4B70A184-FF1A-4B96-B55B-A0CD597B668F}" presName="sibTrans" presStyleCnt="0"/>
      <dgm:spPr/>
    </dgm:pt>
    <dgm:pt modelId="{9B0EFC1D-14E3-432E-8BC5-FA02902AD797}" type="pres">
      <dgm:prSet presAssocID="{9B0518DC-87D7-4ED2-B181-ADFC6631B0D5}" presName="node" presStyleLbl="node1" presStyleIdx="6" presStyleCnt="8" custLinFactX="67215" custLinFactY="-21650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BBFF9-08FE-4F74-BC6C-37CDC10B1406}" type="pres">
      <dgm:prSet presAssocID="{D0511817-323E-4F3A-BDDA-55B6FD8D3937}" presName="sibTrans" presStyleCnt="0"/>
      <dgm:spPr/>
    </dgm:pt>
    <dgm:pt modelId="{8867B7D0-A3D5-403C-BB3B-435EA4484AB2}" type="pres">
      <dgm:prSet presAssocID="{6DB766E6-B754-438A-827D-A11D17FB7BF6}" presName="node" presStyleLbl="node1" presStyleIdx="7" presStyleCnt="8" custScaleX="104488" custScaleY="94781" custLinFactNeighborX="53944" custLinFactNeighborY="-4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E8E045-871B-4024-AB75-D8A0D39F6B3C}" srcId="{C1B17C0A-BE23-4B66-AE65-9EFDD41A0140}" destId="{0361EA4C-EE82-4E4C-BEEB-EA572480A559}" srcOrd="1" destOrd="0" parTransId="{C2944D06-19E4-4335-8582-ED631AE4DA08}" sibTransId="{F1FE1D1B-1FA4-4FF8-B66F-583DEC31902E}"/>
    <dgm:cxn modelId="{9328D853-2223-40CD-8B34-48E51D5B4FD5}" type="presOf" srcId="{0361EA4C-EE82-4E4C-BEEB-EA572480A559}" destId="{EE64F97F-A0ED-4A9E-8FC5-EABE90EFE876}" srcOrd="0" destOrd="0" presId="urn:microsoft.com/office/officeart/2005/8/layout/default"/>
    <dgm:cxn modelId="{F9D80A55-6214-4DB0-ADF8-50D7588934CB}" type="presOf" srcId="{27EACD07-A9A9-4029-988D-1928CB74057A}" destId="{B294259A-BA74-4194-B240-7FE92E05F70B}" srcOrd="0" destOrd="0" presId="urn:microsoft.com/office/officeart/2005/8/layout/default"/>
    <dgm:cxn modelId="{F7D44B04-6E82-4E5F-90D2-B778C1DF8C5A}" type="presOf" srcId="{9B0518DC-87D7-4ED2-B181-ADFC6631B0D5}" destId="{9B0EFC1D-14E3-432E-8BC5-FA02902AD797}" srcOrd="0" destOrd="0" presId="urn:microsoft.com/office/officeart/2005/8/layout/default"/>
    <dgm:cxn modelId="{8FAEB3DD-5501-4E3F-835A-4AD6B66474B5}" srcId="{C1B17C0A-BE23-4B66-AE65-9EFDD41A0140}" destId="{9B0518DC-87D7-4ED2-B181-ADFC6631B0D5}" srcOrd="6" destOrd="0" parTransId="{BDE1C2A1-38A5-4F06-B0DC-762CB15C2A2A}" sibTransId="{D0511817-323E-4F3A-BDDA-55B6FD8D3937}"/>
    <dgm:cxn modelId="{BF7B75D7-9E97-4F4D-BBE5-A98057451D7E}" srcId="{C1B17C0A-BE23-4B66-AE65-9EFDD41A0140}" destId="{27EACD07-A9A9-4029-988D-1928CB74057A}" srcOrd="3" destOrd="0" parTransId="{01835E5E-28FA-4633-BAAF-7FB87C17A447}" sibTransId="{29D49503-91A1-445A-8608-4532EFCEDD4B}"/>
    <dgm:cxn modelId="{7E71B320-BA74-4F8A-B109-766B2680F1FC}" srcId="{C1B17C0A-BE23-4B66-AE65-9EFDD41A0140}" destId="{82679296-E71C-4C69-9316-E588D7F6A018}" srcOrd="4" destOrd="0" parTransId="{A06CD9D3-2680-47CD-8D97-1EDF72C6B488}" sibTransId="{DFA228C8-638E-4FB9-82A6-A597CF65059A}"/>
    <dgm:cxn modelId="{E9AE61DE-EB16-43C7-A53E-390C5CDB53BC}" srcId="{C1B17C0A-BE23-4B66-AE65-9EFDD41A0140}" destId="{ED2E5FDC-F462-4320-864C-E1E58DC262D0}" srcOrd="5" destOrd="0" parTransId="{5BE7C6B8-FAF7-4238-B2BF-E1F9E5B89358}" sibTransId="{4B70A184-FF1A-4B96-B55B-A0CD597B668F}"/>
    <dgm:cxn modelId="{85667738-2F51-44C0-A375-37324AD13FFB}" type="presOf" srcId="{80685DF0-8E87-4A7B-A2C8-4742C6B5F8DC}" destId="{2C7D4CB4-9732-4E11-9C1A-5AA773BCCE35}" srcOrd="0" destOrd="0" presId="urn:microsoft.com/office/officeart/2005/8/layout/default"/>
    <dgm:cxn modelId="{95817F07-3EB0-42E9-B59C-9BE19DEA6528}" type="presOf" srcId="{C1B17C0A-BE23-4B66-AE65-9EFDD41A0140}" destId="{55C94820-145F-4388-B302-B20F07BBE715}" srcOrd="0" destOrd="0" presId="urn:microsoft.com/office/officeart/2005/8/layout/default"/>
    <dgm:cxn modelId="{6C615196-2155-4B9A-84A1-DAB4FE02776C}" type="presOf" srcId="{49F13FA4-004F-4611-BBD6-DF3DCF392923}" destId="{8692531F-6FE6-4816-A19E-B930890CF4AD}" srcOrd="0" destOrd="0" presId="urn:microsoft.com/office/officeart/2005/8/layout/default"/>
    <dgm:cxn modelId="{3ABE92C6-02A6-439F-BFB6-74AA6C84ACD1}" srcId="{C1B17C0A-BE23-4B66-AE65-9EFDD41A0140}" destId="{49F13FA4-004F-4611-BBD6-DF3DCF392923}" srcOrd="0" destOrd="0" parTransId="{2DB9FAF7-6D97-4CA2-8178-361DC2F12D5A}" sibTransId="{9037B80B-1977-43A0-BAB7-F57D93B082A0}"/>
    <dgm:cxn modelId="{58224CBF-243A-41F5-A0B9-8186F260095D}" srcId="{C1B17C0A-BE23-4B66-AE65-9EFDD41A0140}" destId="{80685DF0-8E87-4A7B-A2C8-4742C6B5F8DC}" srcOrd="2" destOrd="0" parTransId="{6E443117-CAC8-4F1C-8F1D-83643F01FF61}" sibTransId="{618D5397-0CB3-4527-B126-5DB273F9E92A}"/>
    <dgm:cxn modelId="{9A79E54C-B9A7-4121-8152-88A31599EB12}" type="presOf" srcId="{82679296-E71C-4C69-9316-E588D7F6A018}" destId="{2CD92E5C-2D16-47F4-AB6C-01B6E067AC0E}" srcOrd="0" destOrd="0" presId="urn:microsoft.com/office/officeart/2005/8/layout/default"/>
    <dgm:cxn modelId="{7E944E2D-1A72-4BD4-829B-E5E1870D2157}" type="presOf" srcId="{6DB766E6-B754-438A-827D-A11D17FB7BF6}" destId="{8867B7D0-A3D5-403C-BB3B-435EA4484AB2}" srcOrd="0" destOrd="0" presId="urn:microsoft.com/office/officeart/2005/8/layout/default"/>
    <dgm:cxn modelId="{C6CD673B-A8B4-4373-8F68-F8F0452FBD3A}" srcId="{C1B17C0A-BE23-4B66-AE65-9EFDD41A0140}" destId="{6DB766E6-B754-438A-827D-A11D17FB7BF6}" srcOrd="7" destOrd="0" parTransId="{89300087-ADE4-40FE-B0EF-C38EB13AE5B1}" sibTransId="{E2969F64-D22C-4E83-B4E2-DB8ADF052AE2}"/>
    <dgm:cxn modelId="{C97E7630-3AD8-4CEA-A0EF-1335E51F77C7}" type="presOf" srcId="{ED2E5FDC-F462-4320-864C-E1E58DC262D0}" destId="{3DAA4E66-CAB5-480B-BABF-27DB248AAE64}" srcOrd="0" destOrd="0" presId="urn:microsoft.com/office/officeart/2005/8/layout/default"/>
    <dgm:cxn modelId="{6DC5618F-7495-4AF0-9461-3415EB0005F4}" type="presParOf" srcId="{55C94820-145F-4388-B302-B20F07BBE715}" destId="{8692531F-6FE6-4816-A19E-B930890CF4AD}" srcOrd="0" destOrd="0" presId="urn:microsoft.com/office/officeart/2005/8/layout/default"/>
    <dgm:cxn modelId="{868DE5B6-E099-44B3-996D-933C3DA2A0F1}" type="presParOf" srcId="{55C94820-145F-4388-B302-B20F07BBE715}" destId="{67A121BD-7D72-421A-A5EC-33FC4AD73A3A}" srcOrd="1" destOrd="0" presId="urn:microsoft.com/office/officeart/2005/8/layout/default"/>
    <dgm:cxn modelId="{EADFC324-F3A0-49AF-B772-435239BCC55F}" type="presParOf" srcId="{55C94820-145F-4388-B302-B20F07BBE715}" destId="{EE64F97F-A0ED-4A9E-8FC5-EABE90EFE876}" srcOrd="2" destOrd="0" presId="urn:microsoft.com/office/officeart/2005/8/layout/default"/>
    <dgm:cxn modelId="{61F9F2BC-72BC-4528-9B40-4AAC7AFE3B93}" type="presParOf" srcId="{55C94820-145F-4388-B302-B20F07BBE715}" destId="{0D7A80E0-1F5A-463E-85A1-02B700F9793F}" srcOrd="3" destOrd="0" presId="urn:microsoft.com/office/officeart/2005/8/layout/default"/>
    <dgm:cxn modelId="{A9E79155-A311-42F2-810C-14A6EBAE1654}" type="presParOf" srcId="{55C94820-145F-4388-B302-B20F07BBE715}" destId="{2C7D4CB4-9732-4E11-9C1A-5AA773BCCE35}" srcOrd="4" destOrd="0" presId="urn:microsoft.com/office/officeart/2005/8/layout/default"/>
    <dgm:cxn modelId="{2617352B-26D0-49D5-828E-B7DD89856E1B}" type="presParOf" srcId="{55C94820-145F-4388-B302-B20F07BBE715}" destId="{76CFCD0B-BE31-44EE-A781-F8FB58A8FB2F}" srcOrd="5" destOrd="0" presId="urn:microsoft.com/office/officeart/2005/8/layout/default"/>
    <dgm:cxn modelId="{48E54724-AA28-46E7-93A7-60F8AFBF0DC4}" type="presParOf" srcId="{55C94820-145F-4388-B302-B20F07BBE715}" destId="{B294259A-BA74-4194-B240-7FE92E05F70B}" srcOrd="6" destOrd="0" presId="urn:microsoft.com/office/officeart/2005/8/layout/default"/>
    <dgm:cxn modelId="{408CBB46-9682-483F-BEE7-F54764B6A95A}" type="presParOf" srcId="{55C94820-145F-4388-B302-B20F07BBE715}" destId="{DA015E52-B1CB-4291-8880-516E51DF2353}" srcOrd="7" destOrd="0" presId="urn:microsoft.com/office/officeart/2005/8/layout/default"/>
    <dgm:cxn modelId="{161E2910-CDF8-44A2-A5A2-94FD1FB8FB28}" type="presParOf" srcId="{55C94820-145F-4388-B302-B20F07BBE715}" destId="{2CD92E5C-2D16-47F4-AB6C-01B6E067AC0E}" srcOrd="8" destOrd="0" presId="urn:microsoft.com/office/officeart/2005/8/layout/default"/>
    <dgm:cxn modelId="{ADAAF280-BB53-4509-BFC9-FC55350BE9FC}" type="presParOf" srcId="{55C94820-145F-4388-B302-B20F07BBE715}" destId="{65C5726D-C1F8-4C56-B909-F8738E35F388}" srcOrd="9" destOrd="0" presId="urn:microsoft.com/office/officeart/2005/8/layout/default"/>
    <dgm:cxn modelId="{A3D32E4D-9841-4998-A269-263F1A63C8FD}" type="presParOf" srcId="{55C94820-145F-4388-B302-B20F07BBE715}" destId="{3DAA4E66-CAB5-480B-BABF-27DB248AAE64}" srcOrd="10" destOrd="0" presId="urn:microsoft.com/office/officeart/2005/8/layout/default"/>
    <dgm:cxn modelId="{1FBA2DB0-A83D-4397-B604-E53071625B0A}" type="presParOf" srcId="{55C94820-145F-4388-B302-B20F07BBE715}" destId="{BE814025-4381-434F-B596-8CC18EB6BAC7}" srcOrd="11" destOrd="0" presId="urn:microsoft.com/office/officeart/2005/8/layout/default"/>
    <dgm:cxn modelId="{E8A13F9C-17A3-4F8A-9C11-490677F9081C}" type="presParOf" srcId="{55C94820-145F-4388-B302-B20F07BBE715}" destId="{9B0EFC1D-14E3-432E-8BC5-FA02902AD797}" srcOrd="12" destOrd="0" presId="urn:microsoft.com/office/officeart/2005/8/layout/default"/>
    <dgm:cxn modelId="{BB766571-3922-488C-90F0-07B99E6FA59E}" type="presParOf" srcId="{55C94820-145F-4388-B302-B20F07BBE715}" destId="{482BBFF9-08FE-4F74-BC6C-37CDC10B1406}" srcOrd="13" destOrd="0" presId="urn:microsoft.com/office/officeart/2005/8/layout/default"/>
    <dgm:cxn modelId="{98C5F092-006C-4C80-A482-46F3FDDB70FC}" type="presParOf" srcId="{55C94820-145F-4388-B302-B20F07BBE715}" destId="{8867B7D0-A3D5-403C-BB3B-435EA4484AB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8C10D9-C9B0-4A9E-9A46-19C346EC93EE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54AF363-BE63-4B78-AD39-F9410EDDFE6A}">
      <dgm:prSet phldrT="[Текст]"/>
      <dgm:spPr/>
      <dgm:t>
        <a:bodyPr/>
        <a:lstStyle/>
        <a:p>
          <a:r>
            <a:rPr lang="ru-RU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Статус А                   (без членских взносов)</a:t>
          </a:r>
          <a:endParaRPr lang="ru-RU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42A2C5-B388-4340-848B-A786CD8407FF}" type="parTrans" cxnId="{CE6B1AC7-EE25-4FAE-B5E8-33794D415AEE}">
      <dgm:prSet/>
      <dgm:spPr/>
      <dgm:t>
        <a:bodyPr/>
        <a:lstStyle/>
        <a:p>
          <a:endParaRPr lang="ru-RU"/>
        </a:p>
      </dgm:t>
    </dgm:pt>
    <dgm:pt modelId="{89858788-7A84-4817-A971-7250BDA10E1E}" type="sibTrans" cxnId="{CE6B1AC7-EE25-4FAE-B5E8-33794D415AEE}">
      <dgm:prSet/>
      <dgm:spPr/>
      <dgm:t>
        <a:bodyPr/>
        <a:lstStyle/>
        <a:p>
          <a:endParaRPr lang="ru-RU"/>
        </a:p>
      </dgm:t>
    </dgm:pt>
    <dgm:pt modelId="{3F330AB7-29CC-40DF-8115-98D2E581A95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мероприятий и тренажерного зала;</a:t>
          </a:r>
          <a:endParaRPr lang="ru-RU" dirty="0"/>
        </a:p>
      </dgm:t>
    </dgm:pt>
    <dgm:pt modelId="{EBB85B7A-F26F-4474-A485-7C9EE7F3FC51}" type="parTrans" cxnId="{A3069953-E222-4688-B364-9DB4C300DD6E}">
      <dgm:prSet/>
      <dgm:spPr/>
      <dgm:t>
        <a:bodyPr/>
        <a:lstStyle/>
        <a:p>
          <a:endParaRPr lang="ru-RU"/>
        </a:p>
      </dgm:t>
    </dgm:pt>
    <dgm:pt modelId="{2BA5DE61-B77A-453B-AEC5-7774278EC5BF}" type="sibTrans" cxnId="{A3069953-E222-4688-B364-9DB4C300DD6E}">
      <dgm:prSet/>
      <dgm:spPr/>
      <dgm:t>
        <a:bodyPr/>
        <a:lstStyle/>
        <a:p>
          <a:endParaRPr lang="ru-RU"/>
        </a:p>
      </dgm:t>
    </dgm:pt>
    <dgm:pt modelId="{9BD1534E-A9AF-4408-91A1-BED5B71CE146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Статус В (членские взносы)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8C48BA-A6C4-4834-8EA0-3459E21BD0D3}" type="parTrans" cxnId="{2DD3900C-A603-4D66-97AA-A489EC238059}">
      <dgm:prSet/>
      <dgm:spPr/>
      <dgm:t>
        <a:bodyPr/>
        <a:lstStyle/>
        <a:p>
          <a:endParaRPr lang="ru-RU"/>
        </a:p>
      </dgm:t>
    </dgm:pt>
    <dgm:pt modelId="{06BF72DF-56EB-4E87-B074-485867488063}" type="sibTrans" cxnId="{2DD3900C-A603-4D66-97AA-A489EC238059}">
      <dgm:prSet/>
      <dgm:spPr/>
      <dgm:t>
        <a:bodyPr/>
        <a:lstStyle/>
        <a:p>
          <a:endParaRPr lang="ru-RU"/>
        </a:p>
      </dgm:t>
    </dgm:pt>
    <dgm:pt modelId="{011BA63A-F676-4782-9EB2-D7CBC1F104CE}">
      <dgm:prSet phldrT="[Текст]"/>
      <dgm:spPr/>
      <dgm:t>
        <a:bodyPr/>
        <a:lstStyle/>
        <a:p>
          <a:r>
            <a:rPr lang="ru-RU" dirty="0" smtClean="0"/>
            <a:t>Все что на уровне А и плюс возможность выбора времени занятий</a:t>
          </a:r>
          <a:endParaRPr lang="ru-RU" dirty="0"/>
        </a:p>
      </dgm:t>
    </dgm:pt>
    <dgm:pt modelId="{5667549A-8F07-478C-ACF3-AFAEDBD06F39}" type="parTrans" cxnId="{8F6C123C-6AC4-4124-947F-53DF58A9254F}">
      <dgm:prSet/>
      <dgm:spPr/>
      <dgm:t>
        <a:bodyPr/>
        <a:lstStyle/>
        <a:p>
          <a:endParaRPr lang="ru-RU"/>
        </a:p>
      </dgm:t>
    </dgm:pt>
    <dgm:pt modelId="{A8D5A6D2-BC0E-401E-A374-B103F9484BA5}" type="sibTrans" cxnId="{8F6C123C-6AC4-4124-947F-53DF58A9254F}">
      <dgm:prSet/>
      <dgm:spPr/>
      <dgm:t>
        <a:bodyPr/>
        <a:lstStyle/>
        <a:p>
          <a:endParaRPr lang="ru-RU"/>
        </a:p>
      </dgm:t>
    </dgm:pt>
    <dgm:pt modelId="{3FA8D4E8-A199-4A47-9F3B-A9F9E83168B3}">
      <dgm:prSet phldrT="[Текст]"/>
      <dgm:spPr/>
      <dgm:t>
        <a:bodyPr/>
        <a:lstStyle/>
        <a:p>
          <a:r>
            <a:rPr lang="ru-RU" dirty="0" smtClean="0"/>
            <a:t>Участие в программе </a:t>
          </a:r>
          <a:r>
            <a:rPr lang="ru-RU" dirty="0" err="1" smtClean="0"/>
            <a:t>шеринга</a:t>
          </a:r>
          <a:r>
            <a:rPr lang="ru-RU" dirty="0" smtClean="0"/>
            <a:t> спортивного оборудования  и платных образовательных программах</a:t>
          </a:r>
          <a:endParaRPr lang="ru-RU" dirty="0"/>
        </a:p>
      </dgm:t>
    </dgm:pt>
    <dgm:pt modelId="{F26527AF-AF66-47B7-B568-718B785C63E7}" type="parTrans" cxnId="{F2DA8058-8449-4D83-BF35-9071489060EA}">
      <dgm:prSet/>
      <dgm:spPr/>
      <dgm:t>
        <a:bodyPr/>
        <a:lstStyle/>
        <a:p>
          <a:endParaRPr lang="ru-RU"/>
        </a:p>
      </dgm:t>
    </dgm:pt>
    <dgm:pt modelId="{74C78963-245E-495C-B591-E7C74B2B9029}" type="sibTrans" cxnId="{F2DA8058-8449-4D83-BF35-9071489060EA}">
      <dgm:prSet/>
      <dgm:spPr/>
      <dgm:t>
        <a:bodyPr/>
        <a:lstStyle/>
        <a:p>
          <a:endParaRPr lang="ru-RU"/>
        </a:p>
      </dgm:t>
    </dgm:pt>
    <dgm:pt modelId="{9C38E088-70F0-4DE2-9CA6-2A21CC7AAD00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Статус С (получение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 поступлений)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448329-3F0D-46EB-8C8F-DDCCE563354B}" type="parTrans" cxnId="{2490B753-1C36-4E9F-ACF7-E77E8AE5C077}">
      <dgm:prSet/>
      <dgm:spPr/>
      <dgm:t>
        <a:bodyPr/>
        <a:lstStyle/>
        <a:p>
          <a:endParaRPr lang="ru-RU"/>
        </a:p>
      </dgm:t>
    </dgm:pt>
    <dgm:pt modelId="{6B81F483-6F7F-415D-8F0F-1AEAA7D8B3F9}" type="sibTrans" cxnId="{2490B753-1C36-4E9F-ACF7-E77E8AE5C077}">
      <dgm:prSet/>
      <dgm:spPr/>
      <dgm:t>
        <a:bodyPr/>
        <a:lstStyle/>
        <a:p>
          <a:endParaRPr lang="ru-RU"/>
        </a:p>
      </dgm:t>
    </dgm:pt>
    <dgm:pt modelId="{E95B7408-9124-4E9F-9968-9059E5D143DD}">
      <dgm:prSet phldrT="[Текст]"/>
      <dgm:spPr/>
      <dgm:t>
        <a:bodyPr/>
        <a:lstStyle/>
        <a:p>
          <a:r>
            <a:rPr lang="ru-RU" dirty="0" smtClean="0"/>
            <a:t>Все что на  уровне А и В</a:t>
          </a:r>
          <a:endParaRPr lang="ru-RU" dirty="0"/>
        </a:p>
      </dgm:t>
    </dgm:pt>
    <dgm:pt modelId="{003E474F-309D-4AAD-B969-842B2E807BB9}" type="parTrans" cxnId="{081953E9-BA2E-43BE-B800-C9C37204010F}">
      <dgm:prSet/>
      <dgm:spPr/>
      <dgm:t>
        <a:bodyPr/>
        <a:lstStyle/>
        <a:p>
          <a:endParaRPr lang="ru-RU"/>
        </a:p>
      </dgm:t>
    </dgm:pt>
    <dgm:pt modelId="{CA1EB1FC-57F8-4854-AAF3-266E69B1C1AC}" type="sibTrans" cxnId="{081953E9-BA2E-43BE-B800-C9C37204010F}">
      <dgm:prSet/>
      <dgm:spPr/>
      <dgm:t>
        <a:bodyPr/>
        <a:lstStyle/>
        <a:p>
          <a:endParaRPr lang="ru-RU"/>
        </a:p>
      </dgm:t>
    </dgm:pt>
    <dgm:pt modelId="{3A5FBC31-2410-44C5-9BF9-371D7E5BFBCD}">
      <dgm:prSet phldrT="[Текст]"/>
      <dgm:spPr/>
      <dgm:t>
        <a:bodyPr/>
        <a:lstStyle/>
        <a:p>
          <a:r>
            <a:rPr lang="ru-RU" dirty="0" smtClean="0"/>
            <a:t>Передал для использования в программе личное оборудование и инвентарь</a:t>
          </a:r>
          <a:endParaRPr lang="ru-RU" dirty="0"/>
        </a:p>
      </dgm:t>
    </dgm:pt>
    <dgm:pt modelId="{5437E0B6-1A5F-4793-9CBC-5B5BFA6CB389}" type="parTrans" cxnId="{6D89858A-9765-4607-91D6-85B20BC4ACB9}">
      <dgm:prSet/>
      <dgm:spPr/>
      <dgm:t>
        <a:bodyPr/>
        <a:lstStyle/>
        <a:p>
          <a:endParaRPr lang="ru-RU"/>
        </a:p>
      </dgm:t>
    </dgm:pt>
    <dgm:pt modelId="{B2115ADA-189B-4F53-8831-69DBEF150DB4}" type="sibTrans" cxnId="{6D89858A-9765-4607-91D6-85B20BC4ACB9}">
      <dgm:prSet/>
      <dgm:spPr/>
      <dgm:t>
        <a:bodyPr/>
        <a:lstStyle/>
        <a:p>
          <a:endParaRPr lang="ru-RU"/>
        </a:p>
      </dgm:t>
    </dgm:pt>
    <dgm:pt modelId="{EC0402DB-32B3-481C-9ACB-37C7216042C0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образовательных и волонтерских проектах;</a:t>
          </a:r>
        </a:p>
      </dgm:t>
    </dgm:pt>
    <dgm:pt modelId="{692A0058-8E46-4BCD-B3A2-2CDFC48FE865}" type="parTrans" cxnId="{CDF721AD-25D3-49C8-8EAC-B21833D389F7}">
      <dgm:prSet/>
      <dgm:spPr/>
      <dgm:t>
        <a:bodyPr/>
        <a:lstStyle/>
        <a:p>
          <a:endParaRPr lang="ru-RU"/>
        </a:p>
      </dgm:t>
    </dgm:pt>
    <dgm:pt modelId="{7839252F-239E-48E7-965D-CF898854B02A}" type="sibTrans" cxnId="{CDF721AD-25D3-49C8-8EAC-B21833D389F7}">
      <dgm:prSet/>
      <dgm:spPr/>
      <dgm:t>
        <a:bodyPr/>
        <a:lstStyle/>
        <a:p>
          <a:endParaRPr lang="ru-RU"/>
        </a:p>
      </dgm:t>
    </dgm:pt>
    <dgm:pt modelId="{C9454917-45FD-4EEF-9E6B-E46E56DFA81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получения консультаций и участия в программе подготовки к сдаче нормативов ГТО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A5751-18E6-4F40-9E8B-DA4EA315A049}" type="parTrans" cxnId="{EF37CEAD-974D-4562-B669-44CDF860EE8D}">
      <dgm:prSet/>
      <dgm:spPr/>
      <dgm:t>
        <a:bodyPr/>
        <a:lstStyle/>
        <a:p>
          <a:endParaRPr lang="ru-RU"/>
        </a:p>
      </dgm:t>
    </dgm:pt>
    <dgm:pt modelId="{2A02E1E7-08CF-4D30-90A1-ADFF78530EE5}" type="sibTrans" cxnId="{EF37CEAD-974D-4562-B669-44CDF860EE8D}">
      <dgm:prSet/>
      <dgm:spPr/>
      <dgm:t>
        <a:bodyPr/>
        <a:lstStyle/>
        <a:p>
          <a:endParaRPr lang="ru-RU"/>
        </a:p>
      </dgm:t>
    </dgm:pt>
    <dgm:pt modelId="{769AC8F6-8FE2-44C2-9945-9DAC2D4EFD3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Закрепляется наставник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5DAD3-12FE-42BE-BBA8-8849612CEAFF}" type="parTrans" cxnId="{37C19E3D-48D6-4CC7-8541-368F21E72E8C}">
      <dgm:prSet/>
      <dgm:spPr/>
      <dgm:t>
        <a:bodyPr/>
        <a:lstStyle/>
        <a:p>
          <a:endParaRPr lang="ru-RU"/>
        </a:p>
      </dgm:t>
    </dgm:pt>
    <dgm:pt modelId="{0B112104-2C87-4BB8-A5D2-6D40649519F9}" type="sibTrans" cxnId="{37C19E3D-48D6-4CC7-8541-368F21E72E8C}">
      <dgm:prSet/>
      <dgm:spPr/>
      <dgm:t>
        <a:bodyPr/>
        <a:lstStyle/>
        <a:p>
          <a:endParaRPr lang="ru-RU"/>
        </a:p>
      </dgm:t>
    </dgm:pt>
    <dgm:pt modelId="{8E88FAD6-ECA0-45F5-81F9-A6FE93B159F0}">
      <dgm:prSet phldrT="[Текст]"/>
      <dgm:spPr/>
      <dgm:t>
        <a:bodyPr/>
        <a:lstStyle/>
        <a:p>
          <a:r>
            <a:rPr lang="ru-RU" dirty="0" smtClean="0"/>
            <a:t>Закрепляется персональный инструктор/тренер</a:t>
          </a:r>
          <a:endParaRPr lang="ru-RU" dirty="0"/>
        </a:p>
      </dgm:t>
    </dgm:pt>
    <dgm:pt modelId="{377AF251-BE9D-4359-92E1-1FC4A3B7FD55}" type="parTrans" cxnId="{F20E553F-4517-4FE5-9338-96933D7E4167}">
      <dgm:prSet/>
      <dgm:spPr/>
      <dgm:t>
        <a:bodyPr/>
        <a:lstStyle/>
        <a:p>
          <a:endParaRPr lang="ru-RU"/>
        </a:p>
      </dgm:t>
    </dgm:pt>
    <dgm:pt modelId="{BC8706D2-42AB-42FC-A8CE-36B2B9F9769D}" type="sibTrans" cxnId="{F20E553F-4517-4FE5-9338-96933D7E4167}">
      <dgm:prSet/>
      <dgm:spPr/>
      <dgm:t>
        <a:bodyPr/>
        <a:lstStyle/>
        <a:p>
          <a:endParaRPr lang="ru-RU"/>
        </a:p>
      </dgm:t>
    </dgm:pt>
    <dgm:pt modelId="{B2776BA1-DDF6-4030-9886-CEB98370DA6F}">
      <dgm:prSet phldrT="[Текст]"/>
      <dgm:spPr/>
      <dgm:t>
        <a:bodyPr/>
        <a:lstStyle/>
        <a:p>
          <a:r>
            <a:rPr lang="ru-RU" dirty="0" smtClean="0"/>
            <a:t>Возможность продвигать свои индивидуальные проекты</a:t>
          </a:r>
          <a:endParaRPr lang="ru-RU" dirty="0"/>
        </a:p>
      </dgm:t>
    </dgm:pt>
    <dgm:pt modelId="{731659DC-04C8-43B5-AAE8-1E91D87FF641}" type="parTrans" cxnId="{DC627EB0-56F6-4EEE-84BC-24550DEF3BD7}">
      <dgm:prSet/>
      <dgm:spPr/>
      <dgm:t>
        <a:bodyPr/>
        <a:lstStyle/>
        <a:p>
          <a:endParaRPr lang="ru-RU"/>
        </a:p>
      </dgm:t>
    </dgm:pt>
    <dgm:pt modelId="{1A482A1D-F53F-419C-8DE7-6755E7F1E25B}" type="sibTrans" cxnId="{DC627EB0-56F6-4EEE-84BC-24550DEF3BD7}">
      <dgm:prSet/>
      <dgm:spPr/>
      <dgm:t>
        <a:bodyPr/>
        <a:lstStyle/>
        <a:p>
          <a:endParaRPr lang="ru-RU"/>
        </a:p>
      </dgm:t>
    </dgm:pt>
    <dgm:pt modelId="{EE931D58-9AE1-43F6-B91D-286592F9207B}">
      <dgm:prSet phldrT="[Текст]"/>
      <dgm:spPr/>
      <dgm:t>
        <a:bodyPr/>
        <a:lstStyle/>
        <a:p>
          <a:r>
            <a:rPr lang="ru-RU" dirty="0" smtClean="0"/>
            <a:t>Участие в реализации образовательного проекта</a:t>
          </a:r>
          <a:endParaRPr lang="ru-RU" dirty="0"/>
        </a:p>
      </dgm:t>
    </dgm:pt>
    <dgm:pt modelId="{247961A5-334A-4D7B-9D18-2ECB8CDEDF1A}" type="parTrans" cxnId="{53EFC1A3-89FD-441F-BABB-DBD762E849B0}">
      <dgm:prSet/>
      <dgm:spPr/>
      <dgm:t>
        <a:bodyPr/>
        <a:lstStyle/>
        <a:p>
          <a:endParaRPr lang="ru-RU"/>
        </a:p>
      </dgm:t>
    </dgm:pt>
    <dgm:pt modelId="{C02CD2B6-2C06-48A7-B2A1-8AE88A81E643}" type="sibTrans" cxnId="{53EFC1A3-89FD-441F-BABB-DBD762E849B0}">
      <dgm:prSet/>
      <dgm:spPr/>
      <dgm:t>
        <a:bodyPr/>
        <a:lstStyle/>
        <a:p>
          <a:endParaRPr lang="ru-RU"/>
        </a:p>
      </dgm:t>
    </dgm:pt>
    <dgm:pt modelId="{2F9F5255-1F9B-4915-B16D-1FFF1F9E3A95}">
      <dgm:prSet phldrT="[Текст]"/>
      <dgm:spPr/>
      <dgm:t>
        <a:bodyPr/>
        <a:lstStyle/>
        <a:p>
          <a:r>
            <a:rPr lang="ru-RU" dirty="0" smtClean="0"/>
            <a:t>Осуществляет работу в центре на условиях </a:t>
          </a:r>
          <a:r>
            <a:rPr lang="ru-RU" dirty="0" err="1" smtClean="0"/>
            <a:t>волонтерства</a:t>
          </a:r>
          <a:r>
            <a:rPr lang="ru-RU" dirty="0" smtClean="0"/>
            <a:t> </a:t>
          </a:r>
          <a:endParaRPr lang="ru-RU" dirty="0"/>
        </a:p>
      </dgm:t>
    </dgm:pt>
    <dgm:pt modelId="{87F30623-7D36-4959-8960-1988FF3C3019}" type="parTrans" cxnId="{8CBE17A9-1484-45E8-B1F7-98D4586CDEF8}">
      <dgm:prSet/>
      <dgm:spPr/>
      <dgm:t>
        <a:bodyPr/>
        <a:lstStyle/>
        <a:p>
          <a:endParaRPr lang="ru-RU"/>
        </a:p>
      </dgm:t>
    </dgm:pt>
    <dgm:pt modelId="{1F6A1191-AB89-4042-B55B-97CA9EE475E4}" type="sibTrans" cxnId="{8CBE17A9-1484-45E8-B1F7-98D4586CDEF8}">
      <dgm:prSet/>
      <dgm:spPr/>
      <dgm:t>
        <a:bodyPr/>
        <a:lstStyle/>
        <a:p>
          <a:endParaRPr lang="ru-RU"/>
        </a:p>
      </dgm:t>
    </dgm:pt>
    <dgm:pt modelId="{64715EFB-B9E6-425E-8089-CF7EE91E90CE}">
      <dgm:prSet phldrT="[Текст]"/>
      <dgm:spPr/>
      <dgm:t>
        <a:bodyPr/>
        <a:lstStyle/>
        <a:p>
          <a:r>
            <a:rPr lang="ru-RU" dirty="0" smtClean="0"/>
            <a:t>Передал права центру на свой </a:t>
          </a:r>
          <a:r>
            <a:rPr lang="ru-RU" dirty="0" err="1" smtClean="0"/>
            <a:t>стартап</a:t>
          </a:r>
          <a:r>
            <a:rPr lang="ru-RU" dirty="0" smtClean="0"/>
            <a:t> или иной РИД</a:t>
          </a:r>
          <a:endParaRPr lang="ru-RU" dirty="0"/>
        </a:p>
      </dgm:t>
    </dgm:pt>
    <dgm:pt modelId="{9BA2A835-3D2A-402D-97DE-0CD22C652FAC}" type="parTrans" cxnId="{0763BC7D-1D75-438D-A0E5-DBB3AEB67D49}">
      <dgm:prSet/>
      <dgm:spPr/>
      <dgm:t>
        <a:bodyPr/>
        <a:lstStyle/>
        <a:p>
          <a:endParaRPr lang="ru-RU"/>
        </a:p>
      </dgm:t>
    </dgm:pt>
    <dgm:pt modelId="{BA0F346A-3053-4B05-9341-8CD44DD90221}" type="sibTrans" cxnId="{0763BC7D-1D75-438D-A0E5-DBB3AEB67D49}">
      <dgm:prSet/>
      <dgm:spPr/>
      <dgm:t>
        <a:bodyPr/>
        <a:lstStyle/>
        <a:p>
          <a:endParaRPr lang="ru-RU"/>
        </a:p>
      </dgm:t>
    </dgm:pt>
    <dgm:pt modelId="{C418F3BD-14AD-47B0-9DC4-7A601D3B3643}" type="pres">
      <dgm:prSet presAssocID="{9C8C10D9-C9B0-4A9E-9A46-19C346EC93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9C6781-B93D-45F5-AECF-92C7BED3FD25}" type="pres">
      <dgm:prSet presAssocID="{B54AF363-BE63-4B78-AD39-F9410EDDFE6A}" presName="linNode" presStyleCnt="0"/>
      <dgm:spPr/>
    </dgm:pt>
    <dgm:pt modelId="{67B53503-917A-4460-8FB7-EE4024B6D0BD}" type="pres">
      <dgm:prSet presAssocID="{B54AF363-BE63-4B78-AD39-F9410EDDFE6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80942-EFD1-4912-82E1-EFBDB596682D}" type="pres">
      <dgm:prSet presAssocID="{B54AF363-BE63-4B78-AD39-F9410EDDFE6A}" presName="descendantText" presStyleLbl="alignAccFollowNode1" presStyleIdx="0" presStyleCnt="3" custScaleY="118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B78A1-107D-48FB-A5DC-BBD6F354E161}" type="pres">
      <dgm:prSet presAssocID="{89858788-7A84-4817-A971-7250BDA10E1E}" presName="sp" presStyleCnt="0"/>
      <dgm:spPr/>
    </dgm:pt>
    <dgm:pt modelId="{3E3CD3F5-C890-44EE-B105-A9027B6EBB09}" type="pres">
      <dgm:prSet presAssocID="{9BD1534E-A9AF-4408-91A1-BED5B71CE146}" presName="linNode" presStyleCnt="0"/>
      <dgm:spPr/>
    </dgm:pt>
    <dgm:pt modelId="{792F8F69-6687-4052-8BF8-DD61A9409735}" type="pres">
      <dgm:prSet presAssocID="{9BD1534E-A9AF-4408-91A1-BED5B71CE14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BD0D37-2629-4A66-BE76-68A9A1866D2D}" type="pres">
      <dgm:prSet presAssocID="{9BD1534E-A9AF-4408-91A1-BED5B71CE146}" presName="descendantText" presStyleLbl="alignAccFollowNode1" presStyleIdx="1" presStyleCnt="3" custScaleY="121203" custLinFactNeighborX="-721" custLinFactNeighborY="-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C7339-1AC0-49F8-A4BA-3A565840A3D5}" type="pres">
      <dgm:prSet presAssocID="{06BF72DF-56EB-4E87-B074-485867488063}" presName="sp" presStyleCnt="0"/>
      <dgm:spPr/>
    </dgm:pt>
    <dgm:pt modelId="{9B2FB13A-3B79-4140-8782-BADBFC6D9EAC}" type="pres">
      <dgm:prSet presAssocID="{9C38E088-70F0-4DE2-9CA6-2A21CC7AAD00}" presName="linNode" presStyleCnt="0"/>
      <dgm:spPr/>
    </dgm:pt>
    <dgm:pt modelId="{1C0E9319-5EA3-476E-9CE9-006D41FBFCCC}" type="pres">
      <dgm:prSet presAssocID="{9C38E088-70F0-4DE2-9CA6-2A21CC7AAD0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53057-9C32-4427-995A-C5701F302318}" type="pres">
      <dgm:prSet presAssocID="{9C38E088-70F0-4DE2-9CA6-2A21CC7AAD00}" presName="descendantText" presStyleLbl="alignAccFollowNode1" presStyleIdx="2" presStyleCnt="3" custScaleY="114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699DEE-E00D-44C2-A29C-7D809938D4A3}" type="presOf" srcId="{3FA8D4E8-A199-4A47-9F3B-A9F9E83168B3}" destId="{A4BD0D37-2629-4A66-BE76-68A9A1866D2D}" srcOrd="0" destOrd="1" presId="urn:microsoft.com/office/officeart/2005/8/layout/vList5"/>
    <dgm:cxn modelId="{2DD3900C-A603-4D66-97AA-A489EC238059}" srcId="{9C8C10D9-C9B0-4A9E-9A46-19C346EC93EE}" destId="{9BD1534E-A9AF-4408-91A1-BED5B71CE146}" srcOrd="1" destOrd="0" parTransId="{C18C48BA-A6C4-4834-8EA0-3459E21BD0D3}" sibTransId="{06BF72DF-56EB-4E87-B074-485867488063}"/>
    <dgm:cxn modelId="{2A24FD8F-02B6-421B-93E0-1DF3A2A0993D}" type="presOf" srcId="{3F330AB7-29CC-40DF-8115-98D2E581A95A}" destId="{9B880942-EFD1-4912-82E1-EFBDB596682D}" srcOrd="0" destOrd="0" presId="urn:microsoft.com/office/officeart/2005/8/layout/vList5"/>
    <dgm:cxn modelId="{53EFC1A3-89FD-441F-BABB-DBD762E849B0}" srcId="{9C38E088-70F0-4DE2-9CA6-2A21CC7AAD00}" destId="{EE931D58-9AE1-43F6-B91D-286592F9207B}" srcOrd="2" destOrd="0" parTransId="{247961A5-334A-4D7B-9D18-2ECB8CDEDF1A}" sibTransId="{C02CD2B6-2C06-48A7-B2A1-8AE88A81E643}"/>
    <dgm:cxn modelId="{7F90FE20-61E4-4139-9BC9-04C0A39D2541}" type="presOf" srcId="{769AC8F6-8FE2-44C2-9945-9DAC2D4EFD33}" destId="{9B880942-EFD1-4912-82E1-EFBDB596682D}" srcOrd="0" destOrd="3" presId="urn:microsoft.com/office/officeart/2005/8/layout/vList5"/>
    <dgm:cxn modelId="{8F6C123C-6AC4-4124-947F-53DF58A9254F}" srcId="{9BD1534E-A9AF-4408-91A1-BED5B71CE146}" destId="{011BA63A-F676-4782-9EB2-D7CBC1F104CE}" srcOrd="0" destOrd="0" parTransId="{5667549A-8F07-478C-ACF3-AFAEDBD06F39}" sibTransId="{A8D5A6D2-BC0E-401E-A374-B103F9484BA5}"/>
    <dgm:cxn modelId="{081953E9-BA2E-43BE-B800-C9C37204010F}" srcId="{9C38E088-70F0-4DE2-9CA6-2A21CC7AAD00}" destId="{E95B7408-9124-4E9F-9968-9059E5D143DD}" srcOrd="0" destOrd="0" parTransId="{003E474F-309D-4AAD-B969-842B2E807BB9}" sibTransId="{CA1EB1FC-57F8-4854-AAF3-266E69B1C1AC}"/>
    <dgm:cxn modelId="{6695726A-2F63-4366-8543-A1563F9CE146}" type="presOf" srcId="{EE931D58-9AE1-43F6-B91D-286592F9207B}" destId="{F4C53057-9C32-4427-995A-C5701F302318}" srcOrd="0" destOrd="2" presId="urn:microsoft.com/office/officeart/2005/8/layout/vList5"/>
    <dgm:cxn modelId="{A3069953-E222-4688-B364-9DB4C300DD6E}" srcId="{B54AF363-BE63-4B78-AD39-F9410EDDFE6A}" destId="{3F330AB7-29CC-40DF-8115-98D2E581A95A}" srcOrd="0" destOrd="0" parTransId="{EBB85B7A-F26F-4474-A485-7C9EE7F3FC51}" sibTransId="{2BA5DE61-B77A-453B-AEC5-7774278EC5BF}"/>
    <dgm:cxn modelId="{C44E9458-D747-4796-BAE8-108961CAB867}" type="presOf" srcId="{011BA63A-F676-4782-9EB2-D7CBC1F104CE}" destId="{A4BD0D37-2629-4A66-BE76-68A9A1866D2D}" srcOrd="0" destOrd="0" presId="urn:microsoft.com/office/officeart/2005/8/layout/vList5"/>
    <dgm:cxn modelId="{CDF721AD-25D3-49C8-8EAC-B21833D389F7}" srcId="{B54AF363-BE63-4B78-AD39-F9410EDDFE6A}" destId="{EC0402DB-32B3-481C-9ACB-37C7216042C0}" srcOrd="1" destOrd="0" parTransId="{692A0058-8E46-4BCD-B3A2-2CDFC48FE865}" sibTransId="{7839252F-239E-48E7-965D-CF898854B02A}"/>
    <dgm:cxn modelId="{E3E18466-E595-42DA-8533-18CED2FA85F3}" type="presOf" srcId="{8E88FAD6-ECA0-45F5-81F9-A6FE93B159F0}" destId="{A4BD0D37-2629-4A66-BE76-68A9A1866D2D}" srcOrd="0" destOrd="2" presId="urn:microsoft.com/office/officeart/2005/8/layout/vList5"/>
    <dgm:cxn modelId="{6D89858A-9765-4607-91D6-85B20BC4ACB9}" srcId="{9C38E088-70F0-4DE2-9CA6-2A21CC7AAD00}" destId="{3A5FBC31-2410-44C5-9BF9-371D7E5BFBCD}" srcOrd="1" destOrd="0" parTransId="{5437E0B6-1A5F-4793-9CBC-5B5BFA6CB389}" sibTransId="{B2115ADA-189B-4F53-8831-69DBEF150DB4}"/>
    <dgm:cxn modelId="{CE6B1AC7-EE25-4FAE-B5E8-33794D415AEE}" srcId="{9C8C10D9-C9B0-4A9E-9A46-19C346EC93EE}" destId="{B54AF363-BE63-4B78-AD39-F9410EDDFE6A}" srcOrd="0" destOrd="0" parTransId="{9D42A2C5-B388-4340-848B-A786CD8407FF}" sibTransId="{89858788-7A84-4817-A971-7250BDA10E1E}"/>
    <dgm:cxn modelId="{3C210BA6-A16C-4917-89C9-9649619E640B}" type="presOf" srcId="{B54AF363-BE63-4B78-AD39-F9410EDDFE6A}" destId="{67B53503-917A-4460-8FB7-EE4024B6D0BD}" srcOrd="0" destOrd="0" presId="urn:microsoft.com/office/officeart/2005/8/layout/vList5"/>
    <dgm:cxn modelId="{2646D2E9-873E-4B54-873C-D6B38308C238}" type="presOf" srcId="{2F9F5255-1F9B-4915-B16D-1FFF1F9E3A95}" destId="{F4C53057-9C32-4427-995A-C5701F302318}" srcOrd="0" destOrd="3" presId="urn:microsoft.com/office/officeart/2005/8/layout/vList5"/>
    <dgm:cxn modelId="{3AC7D64D-6383-4344-BE4C-2E875106D71E}" type="presOf" srcId="{E95B7408-9124-4E9F-9968-9059E5D143DD}" destId="{F4C53057-9C32-4427-995A-C5701F302318}" srcOrd="0" destOrd="0" presId="urn:microsoft.com/office/officeart/2005/8/layout/vList5"/>
    <dgm:cxn modelId="{2490B753-1C36-4E9F-ACF7-E77E8AE5C077}" srcId="{9C8C10D9-C9B0-4A9E-9A46-19C346EC93EE}" destId="{9C38E088-70F0-4DE2-9CA6-2A21CC7AAD00}" srcOrd="2" destOrd="0" parTransId="{61448329-3F0D-46EB-8C8F-DDCCE563354B}" sibTransId="{6B81F483-6F7F-415D-8F0F-1AEAA7D8B3F9}"/>
    <dgm:cxn modelId="{0763BC7D-1D75-438D-A0E5-DBB3AEB67D49}" srcId="{9C38E088-70F0-4DE2-9CA6-2A21CC7AAD00}" destId="{64715EFB-B9E6-425E-8089-CF7EE91E90CE}" srcOrd="4" destOrd="0" parTransId="{9BA2A835-3D2A-402D-97DE-0CD22C652FAC}" sibTransId="{BA0F346A-3053-4B05-9341-8CD44DD90221}"/>
    <dgm:cxn modelId="{B846A7DE-B490-468A-B21C-E9900F5CE081}" type="presOf" srcId="{EC0402DB-32B3-481C-9ACB-37C7216042C0}" destId="{9B880942-EFD1-4912-82E1-EFBDB596682D}" srcOrd="0" destOrd="1" presId="urn:microsoft.com/office/officeart/2005/8/layout/vList5"/>
    <dgm:cxn modelId="{831994CE-E77D-46E3-B678-543E33BBD0FB}" type="presOf" srcId="{9C8C10D9-C9B0-4A9E-9A46-19C346EC93EE}" destId="{C418F3BD-14AD-47B0-9DC4-7A601D3B3643}" srcOrd="0" destOrd="0" presId="urn:microsoft.com/office/officeart/2005/8/layout/vList5"/>
    <dgm:cxn modelId="{37C19E3D-48D6-4CC7-8541-368F21E72E8C}" srcId="{B54AF363-BE63-4B78-AD39-F9410EDDFE6A}" destId="{769AC8F6-8FE2-44C2-9945-9DAC2D4EFD33}" srcOrd="3" destOrd="0" parTransId="{B385DAD3-12FE-42BE-BBA8-8849612CEAFF}" sibTransId="{0B112104-2C87-4BB8-A5D2-6D40649519F9}"/>
    <dgm:cxn modelId="{DC627EB0-56F6-4EEE-84BC-24550DEF3BD7}" srcId="{9BD1534E-A9AF-4408-91A1-BED5B71CE146}" destId="{B2776BA1-DDF6-4030-9886-CEB98370DA6F}" srcOrd="3" destOrd="0" parTransId="{731659DC-04C8-43B5-AAE8-1E91D87FF641}" sibTransId="{1A482A1D-F53F-419C-8DE7-6755E7F1E25B}"/>
    <dgm:cxn modelId="{F20E553F-4517-4FE5-9338-96933D7E4167}" srcId="{9BD1534E-A9AF-4408-91A1-BED5B71CE146}" destId="{8E88FAD6-ECA0-45F5-81F9-A6FE93B159F0}" srcOrd="2" destOrd="0" parTransId="{377AF251-BE9D-4359-92E1-1FC4A3B7FD55}" sibTransId="{BC8706D2-42AB-42FC-A8CE-36B2B9F9769D}"/>
    <dgm:cxn modelId="{F2DA8058-8449-4D83-BF35-9071489060EA}" srcId="{9BD1534E-A9AF-4408-91A1-BED5B71CE146}" destId="{3FA8D4E8-A199-4A47-9F3B-A9F9E83168B3}" srcOrd="1" destOrd="0" parTransId="{F26527AF-AF66-47B7-B568-718B785C63E7}" sibTransId="{74C78963-245E-495C-B591-E7C74B2B9029}"/>
    <dgm:cxn modelId="{8CBE17A9-1484-45E8-B1F7-98D4586CDEF8}" srcId="{9C38E088-70F0-4DE2-9CA6-2A21CC7AAD00}" destId="{2F9F5255-1F9B-4915-B16D-1FFF1F9E3A95}" srcOrd="3" destOrd="0" parTransId="{87F30623-7D36-4959-8960-1988FF3C3019}" sibTransId="{1F6A1191-AB89-4042-B55B-97CA9EE475E4}"/>
    <dgm:cxn modelId="{EF37CEAD-974D-4562-B669-44CDF860EE8D}" srcId="{B54AF363-BE63-4B78-AD39-F9410EDDFE6A}" destId="{C9454917-45FD-4EEF-9E6B-E46E56DFA811}" srcOrd="2" destOrd="0" parTransId="{87FA5751-18E6-4F40-9E8B-DA4EA315A049}" sibTransId="{2A02E1E7-08CF-4D30-90A1-ADFF78530EE5}"/>
    <dgm:cxn modelId="{E1EE31A0-3D9F-44A8-B784-B320A5A929AD}" type="presOf" srcId="{9C38E088-70F0-4DE2-9CA6-2A21CC7AAD00}" destId="{1C0E9319-5EA3-476E-9CE9-006D41FBFCCC}" srcOrd="0" destOrd="0" presId="urn:microsoft.com/office/officeart/2005/8/layout/vList5"/>
    <dgm:cxn modelId="{2366A2CA-A519-44C8-869C-3EBD815E75DE}" type="presOf" srcId="{3A5FBC31-2410-44C5-9BF9-371D7E5BFBCD}" destId="{F4C53057-9C32-4427-995A-C5701F302318}" srcOrd="0" destOrd="1" presId="urn:microsoft.com/office/officeart/2005/8/layout/vList5"/>
    <dgm:cxn modelId="{58D3797F-BF43-4C9E-8454-411D4467F77E}" type="presOf" srcId="{C9454917-45FD-4EEF-9E6B-E46E56DFA811}" destId="{9B880942-EFD1-4912-82E1-EFBDB596682D}" srcOrd="0" destOrd="2" presId="urn:microsoft.com/office/officeart/2005/8/layout/vList5"/>
    <dgm:cxn modelId="{6FA3208A-4802-48EE-B607-690164D600F2}" type="presOf" srcId="{9BD1534E-A9AF-4408-91A1-BED5B71CE146}" destId="{792F8F69-6687-4052-8BF8-DD61A9409735}" srcOrd="0" destOrd="0" presId="urn:microsoft.com/office/officeart/2005/8/layout/vList5"/>
    <dgm:cxn modelId="{EA6F51D6-3D9C-4782-A64A-3C27A133205A}" type="presOf" srcId="{B2776BA1-DDF6-4030-9886-CEB98370DA6F}" destId="{A4BD0D37-2629-4A66-BE76-68A9A1866D2D}" srcOrd="0" destOrd="3" presId="urn:microsoft.com/office/officeart/2005/8/layout/vList5"/>
    <dgm:cxn modelId="{FC5CECA1-85C7-4F47-B7EA-D34ED6BC7837}" type="presOf" srcId="{64715EFB-B9E6-425E-8089-CF7EE91E90CE}" destId="{F4C53057-9C32-4427-995A-C5701F302318}" srcOrd="0" destOrd="4" presId="urn:microsoft.com/office/officeart/2005/8/layout/vList5"/>
    <dgm:cxn modelId="{85AE0958-374E-4149-9FB4-AF4A7067D6C6}" type="presParOf" srcId="{C418F3BD-14AD-47B0-9DC4-7A601D3B3643}" destId="{6F9C6781-B93D-45F5-AECF-92C7BED3FD25}" srcOrd="0" destOrd="0" presId="urn:microsoft.com/office/officeart/2005/8/layout/vList5"/>
    <dgm:cxn modelId="{721B9816-3FCD-4A04-8F50-526DD0D22EB1}" type="presParOf" srcId="{6F9C6781-B93D-45F5-AECF-92C7BED3FD25}" destId="{67B53503-917A-4460-8FB7-EE4024B6D0BD}" srcOrd="0" destOrd="0" presId="urn:microsoft.com/office/officeart/2005/8/layout/vList5"/>
    <dgm:cxn modelId="{7052B19B-5776-4215-84ED-C4D673D21D3C}" type="presParOf" srcId="{6F9C6781-B93D-45F5-AECF-92C7BED3FD25}" destId="{9B880942-EFD1-4912-82E1-EFBDB596682D}" srcOrd="1" destOrd="0" presId="urn:microsoft.com/office/officeart/2005/8/layout/vList5"/>
    <dgm:cxn modelId="{80F48A6D-D861-4ADA-8E92-731F36464F14}" type="presParOf" srcId="{C418F3BD-14AD-47B0-9DC4-7A601D3B3643}" destId="{445B78A1-107D-48FB-A5DC-BBD6F354E161}" srcOrd="1" destOrd="0" presId="urn:microsoft.com/office/officeart/2005/8/layout/vList5"/>
    <dgm:cxn modelId="{EE417E58-B888-4C43-BB87-10CAAF1C94DF}" type="presParOf" srcId="{C418F3BD-14AD-47B0-9DC4-7A601D3B3643}" destId="{3E3CD3F5-C890-44EE-B105-A9027B6EBB09}" srcOrd="2" destOrd="0" presId="urn:microsoft.com/office/officeart/2005/8/layout/vList5"/>
    <dgm:cxn modelId="{F240A92B-4C6C-43E6-9F34-46FA77FFD3DD}" type="presParOf" srcId="{3E3CD3F5-C890-44EE-B105-A9027B6EBB09}" destId="{792F8F69-6687-4052-8BF8-DD61A9409735}" srcOrd="0" destOrd="0" presId="urn:microsoft.com/office/officeart/2005/8/layout/vList5"/>
    <dgm:cxn modelId="{12751C48-E9E2-4DBB-B9DB-66DA0EB0DAF6}" type="presParOf" srcId="{3E3CD3F5-C890-44EE-B105-A9027B6EBB09}" destId="{A4BD0D37-2629-4A66-BE76-68A9A1866D2D}" srcOrd="1" destOrd="0" presId="urn:microsoft.com/office/officeart/2005/8/layout/vList5"/>
    <dgm:cxn modelId="{1E944B02-D896-47B4-BF2A-5735F70D7CE5}" type="presParOf" srcId="{C418F3BD-14AD-47B0-9DC4-7A601D3B3643}" destId="{F90C7339-1AC0-49F8-A4BA-3A565840A3D5}" srcOrd="3" destOrd="0" presId="urn:microsoft.com/office/officeart/2005/8/layout/vList5"/>
    <dgm:cxn modelId="{F4490BE2-76D9-4A84-A353-5C2BF71C88F5}" type="presParOf" srcId="{C418F3BD-14AD-47B0-9DC4-7A601D3B3643}" destId="{9B2FB13A-3B79-4140-8782-BADBFC6D9EAC}" srcOrd="4" destOrd="0" presId="urn:microsoft.com/office/officeart/2005/8/layout/vList5"/>
    <dgm:cxn modelId="{B4BF6042-8085-4D0F-AAEF-213E96E4ECCC}" type="presParOf" srcId="{9B2FB13A-3B79-4140-8782-BADBFC6D9EAC}" destId="{1C0E9319-5EA3-476E-9CE9-006D41FBFCCC}" srcOrd="0" destOrd="0" presId="urn:microsoft.com/office/officeart/2005/8/layout/vList5"/>
    <dgm:cxn modelId="{2D6C051C-0C3F-4B15-AE39-A50654BB1697}" type="presParOf" srcId="{9B2FB13A-3B79-4140-8782-BADBFC6D9EAC}" destId="{F4C53057-9C32-4427-995A-C5701F30231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F5C3DD-D8B4-4EE6-B9FB-DFE9ED1EB813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392B738-7E2E-4CE0-AB12-DB997A2A39E1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Подбор и опробование спортивного инвентаря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05D594-0782-49E0-9907-72EC7FF13658}" type="parTrans" cxnId="{9F08EBC0-E46E-435A-9401-CE26022C824B}">
      <dgm:prSet/>
      <dgm:spPr/>
      <dgm:t>
        <a:bodyPr/>
        <a:lstStyle/>
        <a:p>
          <a:endParaRPr lang="ru-RU"/>
        </a:p>
      </dgm:t>
    </dgm:pt>
    <dgm:pt modelId="{F766C91C-F72D-406B-BFFE-2D9DD8EC7422}" type="sibTrans" cxnId="{9F08EBC0-E46E-435A-9401-CE26022C824B}">
      <dgm:prSet/>
      <dgm:spPr/>
      <dgm:t>
        <a:bodyPr/>
        <a:lstStyle/>
        <a:p>
          <a:endParaRPr lang="ru-RU"/>
        </a:p>
      </dgm:t>
    </dgm:pt>
    <dgm:pt modelId="{D3694977-1AA0-49F5-A78A-54D12BDDBA66}">
      <dgm:prSet phldrT="[Текст]"/>
      <dgm:spPr/>
      <dgm:t>
        <a:bodyPr/>
        <a:lstStyle/>
        <a:p>
          <a:r>
            <a:rPr lang="ru-RU" dirty="0" smtClean="0"/>
            <a:t>Получение квалифицированной информации об оборудовании</a:t>
          </a:r>
          <a:endParaRPr lang="ru-RU" dirty="0"/>
        </a:p>
      </dgm:t>
    </dgm:pt>
    <dgm:pt modelId="{09014895-E8CA-4B94-AB6F-D6C383CE1885}" type="parTrans" cxnId="{F945B2FD-171D-4414-8D43-D9F5995B8E54}">
      <dgm:prSet/>
      <dgm:spPr/>
      <dgm:t>
        <a:bodyPr/>
        <a:lstStyle/>
        <a:p>
          <a:endParaRPr lang="ru-RU"/>
        </a:p>
      </dgm:t>
    </dgm:pt>
    <dgm:pt modelId="{FDADEF56-7831-4EA9-BA3D-896F090BDE21}" type="sibTrans" cxnId="{F945B2FD-171D-4414-8D43-D9F5995B8E54}">
      <dgm:prSet/>
      <dgm:spPr/>
      <dgm:t>
        <a:bodyPr/>
        <a:lstStyle/>
        <a:p>
          <a:endParaRPr lang="ru-RU"/>
        </a:p>
      </dgm:t>
    </dgm:pt>
    <dgm:pt modelId="{71ED3B05-1BBE-46A3-82C7-97F84D971BEF}">
      <dgm:prSet phldrT="[Текст]"/>
      <dgm:spPr/>
      <dgm:t>
        <a:bodyPr/>
        <a:lstStyle/>
        <a:p>
          <a:r>
            <a:rPr lang="ru-RU" dirty="0" smtClean="0"/>
            <a:t>Оплата услуг пользования</a:t>
          </a:r>
          <a:endParaRPr lang="ru-RU" dirty="0"/>
        </a:p>
      </dgm:t>
    </dgm:pt>
    <dgm:pt modelId="{B47C1268-8E05-495D-A46A-F8498960FD78}" type="parTrans" cxnId="{8BFB4651-B315-4030-A39F-8994E09A7B1A}">
      <dgm:prSet/>
      <dgm:spPr/>
      <dgm:t>
        <a:bodyPr/>
        <a:lstStyle/>
        <a:p>
          <a:endParaRPr lang="ru-RU"/>
        </a:p>
      </dgm:t>
    </dgm:pt>
    <dgm:pt modelId="{6DFF58E8-EAFA-4F3A-BC25-DE3D7504A13D}" type="sibTrans" cxnId="{8BFB4651-B315-4030-A39F-8994E09A7B1A}">
      <dgm:prSet/>
      <dgm:spPr/>
      <dgm:t>
        <a:bodyPr/>
        <a:lstStyle/>
        <a:p>
          <a:endParaRPr lang="ru-RU"/>
        </a:p>
      </dgm:t>
    </dgm:pt>
    <dgm:pt modelId="{C911273F-06CE-4EDF-98D1-FA2CD1107508}">
      <dgm:prSet phldrT="[Текст]"/>
      <dgm:spPr/>
      <dgm:t>
        <a:bodyPr/>
        <a:lstStyle/>
        <a:p>
          <a:r>
            <a:rPr lang="ru-RU" dirty="0" smtClean="0"/>
            <a:t>Сервисное обслуживание </a:t>
          </a:r>
          <a:endParaRPr lang="ru-RU" dirty="0"/>
        </a:p>
      </dgm:t>
    </dgm:pt>
    <dgm:pt modelId="{E02D1062-79E3-4195-A70C-0DF045A50ACF}" type="parTrans" cxnId="{8F2084EC-4BAD-439C-AB65-9EDD3AB71A31}">
      <dgm:prSet/>
      <dgm:spPr/>
      <dgm:t>
        <a:bodyPr/>
        <a:lstStyle/>
        <a:p>
          <a:endParaRPr lang="ru-RU"/>
        </a:p>
      </dgm:t>
    </dgm:pt>
    <dgm:pt modelId="{437BD83E-BA61-49A0-B97C-98AE3885B451}" type="sibTrans" cxnId="{8F2084EC-4BAD-439C-AB65-9EDD3AB71A31}">
      <dgm:prSet/>
      <dgm:spPr/>
      <dgm:t>
        <a:bodyPr/>
        <a:lstStyle/>
        <a:p>
          <a:endParaRPr lang="ru-RU"/>
        </a:p>
      </dgm:t>
    </dgm:pt>
    <dgm:pt modelId="{3C3C593C-2E1F-4610-A1B7-45E9DA5F9B3E}">
      <dgm:prSet phldrT="[Текст]"/>
      <dgm:spPr/>
      <dgm:t>
        <a:bodyPr/>
        <a:lstStyle/>
        <a:p>
          <a:r>
            <a:rPr lang="ru-RU" dirty="0" smtClean="0"/>
            <a:t>Новые предложения от отечественных производителей </a:t>
          </a:r>
          <a:endParaRPr lang="ru-RU" dirty="0"/>
        </a:p>
      </dgm:t>
    </dgm:pt>
    <dgm:pt modelId="{D814ABEC-19F9-4265-9B28-72638D8C2180}" type="parTrans" cxnId="{DB525616-C060-408B-99F0-103B30D332D5}">
      <dgm:prSet/>
      <dgm:spPr/>
      <dgm:t>
        <a:bodyPr/>
        <a:lstStyle/>
        <a:p>
          <a:endParaRPr lang="ru-RU"/>
        </a:p>
      </dgm:t>
    </dgm:pt>
    <dgm:pt modelId="{FB3FA380-A052-485F-B7DE-8A4693F0B1D8}" type="sibTrans" cxnId="{DB525616-C060-408B-99F0-103B30D332D5}">
      <dgm:prSet/>
      <dgm:spPr/>
      <dgm:t>
        <a:bodyPr/>
        <a:lstStyle/>
        <a:p>
          <a:endParaRPr lang="ru-RU"/>
        </a:p>
      </dgm:t>
    </dgm:pt>
    <dgm:pt modelId="{6295979E-5D3D-49B8-B510-A4FB4476F2B5}" type="pres">
      <dgm:prSet presAssocID="{22F5C3DD-D8B4-4EE6-B9FB-DFE9ED1EB8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5D4A45-1184-4420-ACA9-34DB89DC97D7}" type="pres">
      <dgm:prSet presAssocID="{22F5C3DD-D8B4-4EE6-B9FB-DFE9ED1EB813}" presName="cycle" presStyleCnt="0"/>
      <dgm:spPr/>
    </dgm:pt>
    <dgm:pt modelId="{DA62A561-AFF2-48DB-9ABA-FE1F1CEBC1BD}" type="pres">
      <dgm:prSet presAssocID="{E392B738-7E2E-4CE0-AB12-DB997A2A39E1}" presName="nodeFirstNode" presStyleLbl="node1" presStyleIdx="0" presStyleCnt="5" custScaleX="111341" custScaleY="127700" custRadScaleRad="93214" custRadScaleInc="4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63EC4-48DB-43E0-8349-B5EE2B9358F3}" type="pres">
      <dgm:prSet presAssocID="{F766C91C-F72D-406B-BFFE-2D9DD8EC7422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C3949418-B08E-4031-BEE6-C8A399ED3456}" type="pres">
      <dgm:prSet presAssocID="{D3694977-1AA0-49F5-A78A-54D12BDDBA66}" presName="nodeFollowingNodes" presStyleLbl="node1" presStyleIdx="1" presStyleCnt="5" custScaleX="110682" custScaleY="143895" custRadScaleRad="151082" custRadScaleInc="24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5F48C-1C61-477A-AC5F-B389846120EE}" type="pres">
      <dgm:prSet presAssocID="{71ED3B05-1BBE-46A3-82C7-97F84D971BEF}" presName="nodeFollowingNodes" presStyleLbl="node1" presStyleIdx="2" presStyleCnt="5" custScaleX="102934" custScaleY="125894" custRadScaleRad="112588" custRadScaleInc="-16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9CB57-5A55-4D80-BFFC-1AB6D7F0CDB7}" type="pres">
      <dgm:prSet presAssocID="{C911273F-06CE-4EDF-98D1-FA2CD1107508}" presName="nodeFollowingNodes" presStyleLbl="node1" presStyleIdx="3" presStyleCnt="5" custScaleX="103904" custScaleY="12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67B26-4271-4CB8-9C32-40EE28DBCF0A}" type="pres">
      <dgm:prSet presAssocID="{3C3C593C-2E1F-4610-A1B7-45E9DA5F9B3E}" presName="nodeFollowingNodes" presStyleLbl="node1" presStyleIdx="4" presStyleCnt="5" custScaleX="116705" custScaleY="147309" custRadScaleRad="146249" custRadScaleInc="-22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FB4651-B315-4030-A39F-8994E09A7B1A}" srcId="{22F5C3DD-D8B4-4EE6-B9FB-DFE9ED1EB813}" destId="{71ED3B05-1BBE-46A3-82C7-97F84D971BEF}" srcOrd="2" destOrd="0" parTransId="{B47C1268-8E05-495D-A46A-F8498960FD78}" sibTransId="{6DFF58E8-EAFA-4F3A-BC25-DE3D7504A13D}"/>
    <dgm:cxn modelId="{095F904A-36A3-40B0-B80C-FD816C23D22C}" type="presOf" srcId="{D3694977-1AA0-49F5-A78A-54D12BDDBA66}" destId="{C3949418-B08E-4031-BEE6-C8A399ED3456}" srcOrd="0" destOrd="0" presId="urn:microsoft.com/office/officeart/2005/8/layout/cycle3"/>
    <dgm:cxn modelId="{DB525616-C060-408B-99F0-103B30D332D5}" srcId="{22F5C3DD-D8B4-4EE6-B9FB-DFE9ED1EB813}" destId="{3C3C593C-2E1F-4610-A1B7-45E9DA5F9B3E}" srcOrd="4" destOrd="0" parTransId="{D814ABEC-19F9-4265-9B28-72638D8C2180}" sibTransId="{FB3FA380-A052-485F-B7DE-8A4693F0B1D8}"/>
    <dgm:cxn modelId="{2989AF44-9944-49DD-8CBB-87E4EA2E4AAD}" type="presOf" srcId="{F766C91C-F72D-406B-BFFE-2D9DD8EC7422}" destId="{21C63EC4-48DB-43E0-8349-B5EE2B9358F3}" srcOrd="0" destOrd="0" presId="urn:microsoft.com/office/officeart/2005/8/layout/cycle3"/>
    <dgm:cxn modelId="{B4CF8888-36DC-45B1-9953-755B1284E35A}" type="presOf" srcId="{C911273F-06CE-4EDF-98D1-FA2CD1107508}" destId="{8919CB57-5A55-4D80-BFFC-1AB6D7F0CDB7}" srcOrd="0" destOrd="0" presId="urn:microsoft.com/office/officeart/2005/8/layout/cycle3"/>
    <dgm:cxn modelId="{7C7EDADD-5F12-40D2-AE95-1F9AA14B8F1C}" type="presOf" srcId="{3C3C593C-2E1F-4610-A1B7-45E9DA5F9B3E}" destId="{4CA67B26-4271-4CB8-9C32-40EE28DBCF0A}" srcOrd="0" destOrd="0" presId="urn:microsoft.com/office/officeart/2005/8/layout/cycle3"/>
    <dgm:cxn modelId="{F945B2FD-171D-4414-8D43-D9F5995B8E54}" srcId="{22F5C3DD-D8B4-4EE6-B9FB-DFE9ED1EB813}" destId="{D3694977-1AA0-49F5-A78A-54D12BDDBA66}" srcOrd="1" destOrd="0" parTransId="{09014895-E8CA-4B94-AB6F-D6C383CE1885}" sibTransId="{FDADEF56-7831-4EA9-BA3D-896F090BDE21}"/>
    <dgm:cxn modelId="{9F08EBC0-E46E-435A-9401-CE26022C824B}" srcId="{22F5C3DD-D8B4-4EE6-B9FB-DFE9ED1EB813}" destId="{E392B738-7E2E-4CE0-AB12-DB997A2A39E1}" srcOrd="0" destOrd="0" parTransId="{6605D594-0782-49E0-9907-72EC7FF13658}" sibTransId="{F766C91C-F72D-406B-BFFE-2D9DD8EC7422}"/>
    <dgm:cxn modelId="{8F2084EC-4BAD-439C-AB65-9EDD3AB71A31}" srcId="{22F5C3DD-D8B4-4EE6-B9FB-DFE9ED1EB813}" destId="{C911273F-06CE-4EDF-98D1-FA2CD1107508}" srcOrd="3" destOrd="0" parTransId="{E02D1062-79E3-4195-A70C-0DF045A50ACF}" sibTransId="{437BD83E-BA61-49A0-B97C-98AE3885B451}"/>
    <dgm:cxn modelId="{06435D80-ED3E-427A-A89B-05C1AC4CC8A2}" type="presOf" srcId="{22F5C3DD-D8B4-4EE6-B9FB-DFE9ED1EB813}" destId="{6295979E-5D3D-49B8-B510-A4FB4476F2B5}" srcOrd="0" destOrd="0" presId="urn:microsoft.com/office/officeart/2005/8/layout/cycle3"/>
    <dgm:cxn modelId="{502E3E38-9A74-4881-8148-9728D1226485}" type="presOf" srcId="{E392B738-7E2E-4CE0-AB12-DB997A2A39E1}" destId="{DA62A561-AFF2-48DB-9ABA-FE1F1CEBC1BD}" srcOrd="0" destOrd="0" presId="urn:microsoft.com/office/officeart/2005/8/layout/cycle3"/>
    <dgm:cxn modelId="{81945A39-F837-4B2E-A436-638B5988E0B7}" type="presOf" srcId="{71ED3B05-1BBE-46A3-82C7-97F84D971BEF}" destId="{88E5F48C-1C61-477A-AC5F-B389846120EE}" srcOrd="0" destOrd="0" presId="urn:microsoft.com/office/officeart/2005/8/layout/cycle3"/>
    <dgm:cxn modelId="{4D9330A5-7272-4B0C-A3B6-15D7F089FDEB}" type="presParOf" srcId="{6295979E-5D3D-49B8-B510-A4FB4476F2B5}" destId="{275D4A45-1184-4420-ACA9-34DB89DC97D7}" srcOrd="0" destOrd="0" presId="urn:microsoft.com/office/officeart/2005/8/layout/cycle3"/>
    <dgm:cxn modelId="{A5393BE6-66D0-405A-80CC-9C32E2BFAB44}" type="presParOf" srcId="{275D4A45-1184-4420-ACA9-34DB89DC97D7}" destId="{DA62A561-AFF2-48DB-9ABA-FE1F1CEBC1BD}" srcOrd="0" destOrd="0" presId="urn:microsoft.com/office/officeart/2005/8/layout/cycle3"/>
    <dgm:cxn modelId="{EE8A178D-1554-499E-BE09-3155F94FD61F}" type="presParOf" srcId="{275D4A45-1184-4420-ACA9-34DB89DC97D7}" destId="{21C63EC4-48DB-43E0-8349-B5EE2B9358F3}" srcOrd="1" destOrd="0" presId="urn:microsoft.com/office/officeart/2005/8/layout/cycle3"/>
    <dgm:cxn modelId="{27893D3B-5868-44EE-B14E-E91A3A7B3471}" type="presParOf" srcId="{275D4A45-1184-4420-ACA9-34DB89DC97D7}" destId="{C3949418-B08E-4031-BEE6-C8A399ED3456}" srcOrd="2" destOrd="0" presId="urn:microsoft.com/office/officeart/2005/8/layout/cycle3"/>
    <dgm:cxn modelId="{D6327A4F-C777-4EB4-B219-7E7BF5FE2DE6}" type="presParOf" srcId="{275D4A45-1184-4420-ACA9-34DB89DC97D7}" destId="{88E5F48C-1C61-477A-AC5F-B389846120EE}" srcOrd="3" destOrd="0" presId="urn:microsoft.com/office/officeart/2005/8/layout/cycle3"/>
    <dgm:cxn modelId="{4F9016BE-B2EF-40C8-8EE7-07D804329CBA}" type="presParOf" srcId="{275D4A45-1184-4420-ACA9-34DB89DC97D7}" destId="{8919CB57-5A55-4D80-BFFC-1AB6D7F0CDB7}" srcOrd="4" destOrd="0" presId="urn:microsoft.com/office/officeart/2005/8/layout/cycle3"/>
    <dgm:cxn modelId="{98F0E907-BAA3-4611-85DA-4C6C4831FAAB}" type="presParOf" srcId="{275D4A45-1184-4420-ACA9-34DB89DC97D7}" destId="{4CA67B26-4271-4CB8-9C32-40EE28DBCF0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2531F-6FE6-4816-A19E-B930890CF4AD}">
      <dsp:nvSpPr>
        <dsp:cNvPr id="0" name=""/>
        <dsp:cNvSpPr/>
      </dsp:nvSpPr>
      <dsp:spPr>
        <a:xfrm>
          <a:off x="3575292" y="0"/>
          <a:ext cx="2926104" cy="16999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Сектор 2 – Тренажерный зал</a:t>
          </a:r>
          <a:endParaRPr lang="ru-RU" sz="3000" kern="1200" dirty="0"/>
        </a:p>
      </dsp:txBody>
      <dsp:txXfrm>
        <a:off x="3575292" y="0"/>
        <a:ext cx="2926104" cy="1699954"/>
      </dsp:txXfrm>
    </dsp:sp>
    <dsp:sp modelId="{EE64F97F-A0ED-4A9E-8FC5-EABE90EFE876}">
      <dsp:nvSpPr>
        <dsp:cNvPr id="0" name=""/>
        <dsp:cNvSpPr/>
      </dsp:nvSpPr>
      <dsp:spPr>
        <a:xfrm>
          <a:off x="6729236" y="0"/>
          <a:ext cx="2769070" cy="16614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Сектор 3 – «</a:t>
          </a:r>
          <a:r>
            <a:rPr lang="ru-RU" sz="3000" kern="1200" dirty="0" err="1" smtClean="0"/>
            <a:t>Коворкинг</a:t>
          </a:r>
          <a:r>
            <a:rPr lang="ru-RU" sz="3000" kern="1200" dirty="0" smtClean="0"/>
            <a:t>»</a:t>
          </a:r>
          <a:endParaRPr lang="ru-RU" sz="3000" kern="1200" dirty="0"/>
        </a:p>
      </dsp:txBody>
      <dsp:txXfrm>
        <a:off x="6729236" y="0"/>
        <a:ext cx="2769070" cy="1661442"/>
      </dsp:txXfrm>
    </dsp:sp>
    <dsp:sp modelId="{2C7D4CB4-9732-4E11-9C1A-5AA773BCCE35}">
      <dsp:nvSpPr>
        <dsp:cNvPr id="0" name=""/>
        <dsp:cNvSpPr/>
      </dsp:nvSpPr>
      <dsp:spPr>
        <a:xfrm>
          <a:off x="446075" y="1947771"/>
          <a:ext cx="2769070" cy="16614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Сектор 4 – «Диагностика»</a:t>
          </a:r>
          <a:endParaRPr lang="ru-RU" sz="3000" kern="1200" dirty="0"/>
        </a:p>
      </dsp:txBody>
      <dsp:txXfrm>
        <a:off x="446075" y="1947771"/>
        <a:ext cx="2769070" cy="1661442"/>
      </dsp:txXfrm>
    </dsp:sp>
    <dsp:sp modelId="{B294259A-BA74-4194-B240-7FE92E05F70B}">
      <dsp:nvSpPr>
        <dsp:cNvPr id="0" name=""/>
        <dsp:cNvSpPr/>
      </dsp:nvSpPr>
      <dsp:spPr>
        <a:xfrm>
          <a:off x="541110" y="42091"/>
          <a:ext cx="2769070" cy="16614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Сектор 1 – «Входная зона»</a:t>
          </a:r>
          <a:endParaRPr lang="ru-RU" sz="3000" kern="1200" dirty="0"/>
        </a:p>
      </dsp:txBody>
      <dsp:txXfrm>
        <a:off x="541110" y="42091"/>
        <a:ext cx="2769070" cy="1661442"/>
      </dsp:txXfrm>
    </dsp:sp>
    <dsp:sp modelId="{2CD92E5C-2D16-47F4-AB6C-01B6E067AC0E}">
      <dsp:nvSpPr>
        <dsp:cNvPr id="0" name=""/>
        <dsp:cNvSpPr/>
      </dsp:nvSpPr>
      <dsp:spPr>
        <a:xfrm>
          <a:off x="3697020" y="4007822"/>
          <a:ext cx="2328871" cy="1421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Сектор 7а - Служебный</a:t>
          </a:r>
          <a:endParaRPr lang="ru-RU" sz="3000" kern="1200" dirty="0"/>
        </a:p>
      </dsp:txBody>
      <dsp:txXfrm>
        <a:off x="3697020" y="4007822"/>
        <a:ext cx="2328871" cy="1421231"/>
      </dsp:txXfrm>
    </dsp:sp>
    <dsp:sp modelId="{3DAA4E66-CAB5-480B-BABF-27DB248AAE64}">
      <dsp:nvSpPr>
        <dsp:cNvPr id="0" name=""/>
        <dsp:cNvSpPr/>
      </dsp:nvSpPr>
      <dsp:spPr>
        <a:xfrm>
          <a:off x="480412" y="3790887"/>
          <a:ext cx="2769070" cy="16614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Сектор 6 – «Лаборатория»</a:t>
          </a:r>
          <a:endParaRPr lang="ru-RU" sz="3000" kern="1200" dirty="0"/>
        </a:p>
      </dsp:txBody>
      <dsp:txXfrm>
        <a:off x="480412" y="3790887"/>
        <a:ext cx="2769070" cy="1661442"/>
      </dsp:txXfrm>
    </dsp:sp>
    <dsp:sp modelId="{9B0EFC1D-14E3-432E-8BC5-FA02902AD797}">
      <dsp:nvSpPr>
        <dsp:cNvPr id="0" name=""/>
        <dsp:cNvSpPr/>
      </dsp:nvSpPr>
      <dsp:spPr>
        <a:xfrm>
          <a:off x="6670407" y="1894511"/>
          <a:ext cx="2769070" cy="16614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Сектор 5 – «Конференц-зона»</a:t>
          </a:r>
          <a:endParaRPr lang="ru-RU" sz="3000" kern="1200" dirty="0"/>
        </a:p>
      </dsp:txBody>
      <dsp:txXfrm>
        <a:off x="6670407" y="1894511"/>
        <a:ext cx="2769070" cy="1661442"/>
      </dsp:txXfrm>
    </dsp:sp>
    <dsp:sp modelId="{8867B7D0-A3D5-403C-BB3B-435EA4484AB2}">
      <dsp:nvSpPr>
        <dsp:cNvPr id="0" name=""/>
        <dsp:cNvSpPr/>
      </dsp:nvSpPr>
      <dsp:spPr>
        <a:xfrm>
          <a:off x="6579831" y="3888948"/>
          <a:ext cx="2893346" cy="1574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Сектор 7б – «Цифровая платформа»</a:t>
          </a:r>
          <a:endParaRPr lang="ru-RU" sz="3000" kern="1200" dirty="0"/>
        </a:p>
      </dsp:txBody>
      <dsp:txXfrm>
        <a:off x="6579831" y="3888948"/>
        <a:ext cx="2893346" cy="15747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80942-EFD1-4912-82E1-EFBDB596682D}">
      <dsp:nvSpPr>
        <dsp:cNvPr id="0" name=""/>
        <dsp:cNvSpPr/>
      </dsp:nvSpPr>
      <dsp:spPr>
        <a:xfrm rot="5400000">
          <a:off x="6602195" y="-2566674"/>
          <a:ext cx="1830538" cy="707526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мероприятий и тренажерного зала;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образовательных и волонтерских проектах;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получения консультаций и участия в программе подготовки к сдаче нормативов ГТО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Закрепляется наставник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79834" y="145046"/>
        <a:ext cx="6985902" cy="1651820"/>
      </dsp:txXfrm>
    </dsp:sp>
    <dsp:sp modelId="{67B53503-917A-4460-8FB7-EE4024B6D0BD}">
      <dsp:nvSpPr>
        <dsp:cNvPr id="0" name=""/>
        <dsp:cNvSpPr/>
      </dsp:nvSpPr>
      <dsp:spPr>
        <a:xfrm>
          <a:off x="0" y="2933"/>
          <a:ext cx="3979834" cy="19360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Статус А                   (без членских взносов)</a:t>
          </a:r>
          <a:endParaRPr lang="ru-RU" sz="3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4510" y="97443"/>
        <a:ext cx="3790814" cy="1747025"/>
      </dsp:txXfrm>
    </dsp:sp>
    <dsp:sp modelId="{A4BD0D37-2629-4A66-BE76-68A9A1866D2D}">
      <dsp:nvSpPr>
        <dsp:cNvPr id="0" name=""/>
        <dsp:cNvSpPr/>
      </dsp:nvSpPr>
      <dsp:spPr>
        <a:xfrm rot="5400000">
          <a:off x="6550152" y="-543475"/>
          <a:ext cx="1877236" cy="7075261"/>
        </a:xfrm>
        <a:prstGeom prst="round2Same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Все что на уровне А и плюс возможность выбора времени занятий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Участие в программе </a:t>
          </a:r>
          <a:r>
            <a:rPr lang="ru-RU" sz="1600" kern="1200" dirty="0" err="1" smtClean="0"/>
            <a:t>шеринга</a:t>
          </a:r>
          <a:r>
            <a:rPr lang="ru-RU" sz="1600" kern="1200" dirty="0" smtClean="0"/>
            <a:t> спортивного оборудования  и платных образовательных программах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Закрепляется персональный инструктор/тренер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Возможность продвигать свои индивидуальные проекты</a:t>
          </a:r>
          <a:endParaRPr lang="ru-RU" sz="1600" kern="1200" dirty="0"/>
        </a:p>
      </dsp:txBody>
      <dsp:txXfrm rot="-5400000">
        <a:off x="3951140" y="2147176"/>
        <a:ext cx="6983622" cy="1693958"/>
      </dsp:txXfrm>
    </dsp:sp>
    <dsp:sp modelId="{792F8F69-6687-4052-8BF8-DD61A9409735}">
      <dsp:nvSpPr>
        <dsp:cNvPr id="0" name=""/>
        <dsp:cNvSpPr/>
      </dsp:nvSpPr>
      <dsp:spPr>
        <a:xfrm>
          <a:off x="0" y="2035781"/>
          <a:ext cx="3979834" cy="193604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Статус В (членские взносы)</a:t>
          </a:r>
          <a:endParaRPr lang="ru-RU" sz="3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4510" y="2130291"/>
        <a:ext cx="3790814" cy="1747025"/>
      </dsp:txXfrm>
    </dsp:sp>
    <dsp:sp modelId="{F4C53057-9C32-4427-995A-C5701F302318}">
      <dsp:nvSpPr>
        <dsp:cNvPr id="0" name=""/>
        <dsp:cNvSpPr/>
      </dsp:nvSpPr>
      <dsp:spPr>
        <a:xfrm rot="5400000">
          <a:off x="6631383" y="1499021"/>
          <a:ext cx="1772163" cy="7075261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Все что на  уровне А и В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Передал для использования в программе личное оборудование и инвентарь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Участие в реализации образовательного проекта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Осуществляет работу в центре на условиях </a:t>
          </a:r>
          <a:r>
            <a:rPr lang="ru-RU" sz="1600" kern="1200" dirty="0" err="1" smtClean="0"/>
            <a:t>волонтерства</a:t>
          </a:r>
          <a:r>
            <a:rPr lang="ru-RU" sz="1600" kern="1200" dirty="0" smtClean="0"/>
            <a:t>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Передал права центру на свой </a:t>
          </a:r>
          <a:r>
            <a:rPr lang="ru-RU" sz="1600" kern="1200" dirty="0" err="1" smtClean="0"/>
            <a:t>стартап</a:t>
          </a:r>
          <a:r>
            <a:rPr lang="ru-RU" sz="1600" kern="1200" dirty="0" smtClean="0"/>
            <a:t> или иной РИД</a:t>
          </a:r>
          <a:endParaRPr lang="ru-RU" sz="1600" kern="1200" dirty="0"/>
        </a:p>
      </dsp:txBody>
      <dsp:txXfrm rot="-5400000">
        <a:off x="3979834" y="4237080"/>
        <a:ext cx="6988751" cy="1599143"/>
      </dsp:txXfrm>
    </dsp:sp>
    <dsp:sp modelId="{1C0E9319-5EA3-476E-9CE9-006D41FBFCCC}">
      <dsp:nvSpPr>
        <dsp:cNvPr id="0" name=""/>
        <dsp:cNvSpPr/>
      </dsp:nvSpPr>
      <dsp:spPr>
        <a:xfrm>
          <a:off x="0" y="4068629"/>
          <a:ext cx="3979834" cy="193604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Статус С (получение </a:t>
          </a:r>
          <a:r>
            <a:rPr lang="en-US" sz="3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 </a:t>
          </a:r>
          <a:r>
            <a:rPr lang="ru-RU" sz="3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 поступлений)</a:t>
          </a:r>
          <a:endParaRPr lang="ru-RU" sz="3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4510" y="4163139"/>
        <a:ext cx="3790814" cy="17470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63EC4-48DB-43E0-8349-B5EE2B9358F3}">
      <dsp:nvSpPr>
        <dsp:cNvPr id="0" name=""/>
        <dsp:cNvSpPr/>
      </dsp:nvSpPr>
      <dsp:spPr>
        <a:xfrm>
          <a:off x="3063544" y="20053"/>
          <a:ext cx="5579552" cy="5579552"/>
        </a:xfrm>
        <a:prstGeom prst="circularArrow">
          <a:avLst>
            <a:gd name="adj1" fmla="val 5544"/>
            <a:gd name="adj2" fmla="val 330680"/>
            <a:gd name="adj3" fmla="val 13449356"/>
            <a:gd name="adj4" fmla="val 17588082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2A561-AFF2-48DB-9ABA-FE1F1CEBC1BD}">
      <dsp:nvSpPr>
        <dsp:cNvPr id="0" name=""/>
        <dsp:cNvSpPr/>
      </dsp:nvSpPr>
      <dsp:spPr>
        <a:xfrm>
          <a:off x="4367809" y="-21064"/>
          <a:ext cx="2971021" cy="17037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Подбор и опробование спортивного инвентаря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0980" y="62107"/>
        <a:ext cx="2804679" cy="1537430"/>
      </dsp:txXfrm>
    </dsp:sp>
    <dsp:sp modelId="{C3949418-B08E-4031-BEE6-C8A399ED3456}">
      <dsp:nvSpPr>
        <dsp:cNvPr id="0" name=""/>
        <dsp:cNvSpPr/>
      </dsp:nvSpPr>
      <dsp:spPr>
        <a:xfrm>
          <a:off x="7862221" y="1871614"/>
          <a:ext cx="2953436" cy="19198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Получение квалифицированной информации об оборудовании</a:t>
          </a:r>
          <a:endParaRPr lang="ru-RU" sz="2200" kern="1200" dirty="0"/>
        </a:p>
      </dsp:txBody>
      <dsp:txXfrm>
        <a:off x="7955940" y="1965333"/>
        <a:ext cx="2765998" cy="1732407"/>
      </dsp:txXfrm>
    </dsp:sp>
    <dsp:sp modelId="{88E5F48C-1C61-477A-AC5F-B389846120EE}">
      <dsp:nvSpPr>
        <dsp:cNvPr id="0" name=""/>
        <dsp:cNvSpPr/>
      </dsp:nvSpPr>
      <dsp:spPr>
        <a:xfrm>
          <a:off x="6292210" y="4079773"/>
          <a:ext cx="2746689" cy="16796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Оплата услуг пользования</a:t>
          </a:r>
          <a:endParaRPr lang="ru-RU" sz="2200" kern="1200" dirty="0"/>
        </a:p>
      </dsp:txBody>
      <dsp:txXfrm>
        <a:off x="6374205" y="4161768"/>
        <a:ext cx="2582699" cy="1515686"/>
      </dsp:txXfrm>
    </dsp:sp>
    <dsp:sp modelId="{8919CB57-5A55-4D80-BFFC-1AB6D7F0CDB7}">
      <dsp:nvSpPr>
        <dsp:cNvPr id="0" name=""/>
        <dsp:cNvSpPr/>
      </dsp:nvSpPr>
      <dsp:spPr>
        <a:xfrm>
          <a:off x="2965780" y="4115737"/>
          <a:ext cx="2772572" cy="17110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Сервисное обслуживание </a:t>
          </a:r>
          <a:endParaRPr lang="ru-RU" sz="2200" kern="1200" dirty="0"/>
        </a:p>
      </dsp:txBody>
      <dsp:txXfrm>
        <a:off x="3049305" y="4199262"/>
        <a:ext cx="2605522" cy="1543966"/>
      </dsp:txXfrm>
    </dsp:sp>
    <dsp:sp modelId="{4CA67B26-4271-4CB8-9C32-40EE28DBCF0A}">
      <dsp:nvSpPr>
        <dsp:cNvPr id="0" name=""/>
        <dsp:cNvSpPr/>
      </dsp:nvSpPr>
      <dsp:spPr>
        <a:xfrm>
          <a:off x="725406" y="1779270"/>
          <a:ext cx="3114154" cy="19653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Новые предложения от отечественных производителей </a:t>
          </a:r>
          <a:endParaRPr lang="ru-RU" sz="2200" kern="1200" dirty="0"/>
        </a:p>
      </dsp:txBody>
      <dsp:txXfrm>
        <a:off x="821349" y="1875213"/>
        <a:ext cx="2922268" cy="1773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C77B4-ACE3-4A2C-8B8E-C9FFD8D1DE7D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9AF0-0396-45D0-A5D8-A57295E1E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84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707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12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9AF0-0396-45D0-A5D8-A57295E1E56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5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9AF0-0396-45D0-A5D8-A57295E1E56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82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65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15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2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BB259-2757-47ED-BA79-65C6217D3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E08DFB-85F3-4B1F-892C-1BAFB27E2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5C1733-BAC5-4D38-B5F0-47C540C1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2DDDA-D049-48E0-AEBD-5092B7AF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0E792-3109-453C-9437-F80F7B27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691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B4172-B3B7-4F5F-B528-5043B9681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C777B6-68C2-4D0F-87DF-026C9E965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1EDC59-1AF0-4CF2-AD30-3D446B83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C7C232-F9DD-4A9B-96D3-5A172273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01769-D544-4D52-9157-6FB913C3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56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D8D17-8B62-4A4B-84BC-CC11EB53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B08421-B1E3-47F2-8669-BA6EC7C69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6C8FE0-F981-448A-8E05-0F48365F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C18A-157C-4ED3-90CA-8D66D08AF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1D0CCD-2324-4F33-810C-70E79056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65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EE5A5-F0DC-4E5B-8039-66DA132F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F9BA2-22C1-4341-A2D4-F5FA0566E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E8819D-F2F8-44F8-8E69-B5658E8CE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22B5F-7C26-40C4-94E5-769974AF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B7218C-BBD2-4366-B6E3-6234897D2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70DF2B-1BB1-4607-9676-E3C272A0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878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5AF96-6392-4DAC-A3FB-D43B9EA1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4D65C6-F103-4FD9-8AD2-F5A698B49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B7DF42-98F4-404A-A824-345153064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9EA580-024D-4561-A9E9-718FD609F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7546EA-28E7-4044-AED9-011616E45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A79EA3-ED29-4165-9C90-5C49629A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DD645B-972F-4C66-AB7A-1616FDEA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8F143C-1394-4BFA-A2AC-18A30805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63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F199F-5276-4A8F-915B-819727EB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3C8ACE-4F18-48F2-87A2-58751BDB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DB6513-055B-4DE2-9583-2E5F3E47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77ECA-98D8-4734-98FE-06F94148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46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BC4A9B-14B8-4A9D-81E7-DADDA080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054BB9-E0B5-48D3-97C0-878DF646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06C974-7F9C-4639-A0FB-021D1089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930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BD2CB-4D13-49EA-87E8-97EC8482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B2429-072B-45F0-BAC9-7E741E123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FD97D7-4C96-44FE-8883-1F2E5E26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F13D07-15F3-4448-84E2-76CEDB6E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42552C-0B9B-4A9F-8661-60DE22B4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388F47-9ED7-460B-900D-8B7CA5C4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4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725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EDF8-15F7-4170-A30E-A1805D73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DBB27E-696D-4A1E-B72B-514B75BC6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2E0956-6D39-43BB-92EF-14CC18312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61FC4-BC32-4C3F-BF8A-19DE6572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3EDBD7-00C9-4671-B1EA-DBA06D4D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B9E19E-3D95-4B9C-BD58-A4884B25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488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EE17-11B5-4590-86F0-CAB42511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07C934-6721-4EE4-AF6B-797D26F80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27866-BB36-4B99-A4F9-D583CE4FB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05D393-2695-40EF-BEA6-D411D471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42CDA1-2C62-49E8-82E5-9D3D4D2A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923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7615781-9725-4F3A-86E9-359511AD5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9F1526-C1EC-45B6-A5B4-36D74D7BE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E7384A-DA6B-4367-9FCB-B4065DD7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BB471-3B7D-4BE6-BB46-6F06D90F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3829C-6E8A-43FE-B259-2DFFC9A0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166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466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36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91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20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206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94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7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195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951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219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226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"/>
          <p:cNvSpPr txBox="1">
            <a:spLocks noGrp="1"/>
          </p:cNvSpPr>
          <p:nvPr>
            <p:ph type="title"/>
          </p:nvPr>
        </p:nvSpPr>
        <p:spPr>
          <a:xfrm>
            <a:off x="873167" y="1760533"/>
            <a:ext cx="4648800" cy="3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>
                <a:defRPr/>
              </a:pPr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9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9bd9dcd41_0_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  <p:pic>
        <p:nvPicPr>
          <p:cNvPr id="133" name="Google Shape;133;ga9bd9dcd41_0_20"/>
          <p:cNvPicPr preferRelativeResize="0"/>
          <p:nvPr/>
        </p:nvPicPr>
        <p:blipFill rotWithShape="1">
          <a:blip r:embed="rId2">
            <a:alphaModFix/>
          </a:blip>
          <a:srcRect l="21386" t="16441" r="11316" b="16474"/>
          <a:stretch/>
        </p:blipFill>
        <p:spPr>
          <a:xfrm>
            <a:off x="164167" y="57533"/>
            <a:ext cx="1025559" cy="575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415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 rotWithShape="1">
          <a:blip r:embed="rId2">
            <a:alphaModFix/>
          </a:blip>
          <a:srcRect l="10299" t="4227" r="10290" b="16298"/>
          <a:stretch/>
        </p:blipFill>
        <p:spPr>
          <a:xfrm>
            <a:off x="-23300" y="520001"/>
            <a:ext cx="3172899" cy="633800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279200" y="4534767"/>
            <a:ext cx="2714400" cy="1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3823567" y="520000"/>
            <a:ext cx="3921200" cy="12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467">
                <a:solidFill>
                  <a:schemeClr val="dk1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467">
                <a:solidFill>
                  <a:schemeClr val="dk1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2"/>
          </p:nvPr>
        </p:nvSpPr>
        <p:spPr>
          <a:xfrm>
            <a:off x="7993000" y="520000"/>
            <a:ext cx="3921200" cy="5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467">
                <a:solidFill>
                  <a:schemeClr val="dk1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467">
                <a:solidFill>
                  <a:schemeClr val="dk1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467">
                <a:solidFill>
                  <a:schemeClr val="dk1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 rotWithShape="1">
          <a:blip r:embed="rId3">
            <a:alphaModFix/>
          </a:blip>
          <a:srcRect l="21386" t="16441" r="11315" b="16474"/>
          <a:stretch/>
        </p:blipFill>
        <p:spPr>
          <a:xfrm>
            <a:off x="164168" y="57533"/>
            <a:ext cx="1025561" cy="575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515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и объект">
  <p:cSld name="2_Заголовок и объект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203959" y="81663"/>
            <a:ext cx="8914644" cy="66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dt" idx="10"/>
          </p:nvPr>
        </p:nvSpPr>
        <p:spPr>
          <a:xfrm>
            <a:off x="752311" y="641249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ru-RU" kern="0"/>
          </a:p>
        </p:txBody>
      </p:sp>
      <p:sp>
        <p:nvSpPr>
          <p:cNvPr id="144" name="Google Shape;144;p18"/>
          <p:cNvSpPr txBox="1">
            <a:spLocks noGrp="1"/>
          </p:cNvSpPr>
          <p:nvPr>
            <p:ph type="ftr" idx="11"/>
          </p:nvPr>
        </p:nvSpPr>
        <p:spPr>
          <a:xfrm>
            <a:off x="3842493" y="6412492"/>
            <a:ext cx="4507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ru-RU" kern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9142196" y="641249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>
            <a:off x="732655" y="1003852"/>
            <a:ext cx="11164592" cy="517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19090" algn="l">
              <a:lnSpc>
                <a:spcPct val="100000"/>
              </a:lnSpc>
              <a:spcBef>
                <a:spcPts val="1207"/>
              </a:spcBef>
              <a:spcAft>
                <a:spcPts val="0"/>
              </a:spcAft>
              <a:buSzPts val="1350"/>
              <a:buFont typeface="Calibri"/>
              <a:buChar char="-"/>
              <a:defRPr sz="1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391149" algn="l">
              <a:lnSpc>
                <a:spcPct val="115000"/>
              </a:lnSpc>
              <a:spcBef>
                <a:spcPts val="1007"/>
              </a:spcBef>
              <a:spcAft>
                <a:spcPts val="0"/>
              </a:spcAft>
              <a:buSzPts val="1020"/>
              <a:buFont typeface="Noto Sans Symbols"/>
              <a:buChar char="▪"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algn="l">
              <a:lnSpc>
                <a:spcPct val="100000"/>
              </a:lnSpc>
              <a:spcBef>
                <a:spcPts val="905"/>
              </a:spcBef>
              <a:spcAft>
                <a:spcPts val="0"/>
              </a:spcAft>
              <a:buSzPts val="1400"/>
              <a:buFont typeface="Noto Sans Symbols"/>
              <a:buChar char="✔"/>
              <a:defRPr sz="1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899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025a5bf1b_2_43"/>
          <p:cNvSpPr/>
          <p:nvPr/>
        </p:nvSpPr>
        <p:spPr>
          <a:xfrm>
            <a:off x="100" y="-67"/>
            <a:ext cx="12192000" cy="6858000"/>
          </a:xfrm>
          <a:prstGeom prst="rect">
            <a:avLst/>
          </a:prstGeom>
          <a:solidFill>
            <a:srgbClr val="0F51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a025a5bf1b_2_43"/>
          <p:cNvSpPr txBox="1">
            <a:spLocks noGrp="1"/>
          </p:cNvSpPr>
          <p:nvPr>
            <p:ph type="title"/>
          </p:nvPr>
        </p:nvSpPr>
        <p:spPr>
          <a:xfrm>
            <a:off x="383403" y="757900"/>
            <a:ext cx="3110000" cy="1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ga025a5bf1b_2_43"/>
          <p:cNvSpPr txBox="1">
            <a:spLocks noGrp="1"/>
          </p:cNvSpPr>
          <p:nvPr>
            <p:ph type="body" idx="1"/>
          </p:nvPr>
        </p:nvSpPr>
        <p:spPr>
          <a:xfrm>
            <a:off x="5415467" y="221700"/>
            <a:ext cx="6919200" cy="9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ga025a5bf1b_2_43"/>
          <p:cNvSpPr txBox="1">
            <a:spLocks noGrp="1"/>
          </p:cNvSpPr>
          <p:nvPr>
            <p:ph type="body" idx="2"/>
          </p:nvPr>
        </p:nvSpPr>
        <p:spPr>
          <a:xfrm>
            <a:off x="5415467" y="5426300"/>
            <a:ext cx="6919200" cy="9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ga025a5bf1b_2_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  <p:pic>
        <p:nvPicPr>
          <p:cNvPr id="153" name="Google Shape;153;ga025a5bf1b_2_43"/>
          <p:cNvPicPr preferRelativeResize="0"/>
          <p:nvPr/>
        </p:nvPicPr>
        <p:blipFill rotWithShape="1">
          <a:blip r:embed="rId2">
            <a:alphaModFix/>
          </a:blip>
          <a:srcRect l="21869" t="28279" r="12710" b="19804"/>
          <a:stretch/>
        </p:blipFill>
        <p:spPr>
          <a:xfrm>
            <a:off x="168301" y="162783"/>
            <a:ext cx="1025561" cy="45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a025a5bf1b_2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20601"/>
            <a:ext cx="4584603" cy="4337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37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a025a5bf1b_2_70"/>
          <p:cNvPicPr preferRelativeResize="0"/>
          <p:nvPr/>
        </p:nvPicPr>
        <p:blipFill rotWithShape="1">
          <a:blip r:embed="rId2">
            <a:alphaModFix/>
          </a:blip>
          <a:srcRect l="2363" r="10070" b="21715"/>
          <a:stretch/>
        </p:blipFill>
        <p:spPr>
          <a:xfrm>
            <a:off x="8348633" y="1"/>
            <a:ext cx="3843600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a025a5bf1b_2_7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  <p:pic>
        <p:nvPicPr>
          <p:cNvPr id="158" name="Google Shape;158;ga025a5bf1b_2_70"/>
          <p:cNvPicPr preferRelativeResize="0"/>
          <p:nvPr/>
        </p:nvPicPr>
        <p:blipFill rotWithShape="1">
          <a:blip r:embed="rId3">
            <a:alphaModFix/>
          </a:blip>
          <a:srcRect l="21386" t="16441" r="11315" b="16474"/>
          <a:stretch/>
        </p:blipFill>
        <p:spPr>
          <a:xfrm>
            <a:off x="164168" y="57533"/>
            <a:ext cx="1025561" cy="575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33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829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a025a5bf1b_2_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073236"/>
            <a:ext cx="3172903" cy="178476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a025a5bf1b_2_4"/>
          <p:cNvSpPr/>
          <p:nvPr/>
        </p:nvSpPr>
        <p:spPr>
          <a:xfrm>
            <a:off x="0" y="571500"/>
            <a:ext cx="5951200" cy="228800"/>
          </a:xfrm>
          <a:prstGeom prst="rect">
            <a:avLst/>
          </a:prstGeom>
          <a:solidFill>
            <a:srgbClr val="0F51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a025a5bf1b_2_4"/>
          <p:cNvSpPr/>
          <p:nvPr/>
        </p:nvSpPr>
        <p:spPr>
          <a:xfrm>
            <a:off x="10033000" y="5851233"/>
            <a:ext cx="2158800" cy="228800"/>
          </a:xfrm>
          <a:prstGeom prst="rect">
            <a:avLst/>
          </a:prstGeom>
          <a:solidFill>
            <a:srgbClr val="FF84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a025a5bf1b_2_4"/>
          <p:cNvSpPr txBox="1">
            <a:spLocks noGrp="1"/>
          </p:cNvSpPr>
          <p:nvPr>
            <p:ph type="title"/>
          </p:nvPr>
        </p:nvSpPr>
        <p:spPr>
          <a:xfrm>
            <a:off x="873167" y="1760533"/>
            <a:ext cx="4648800" cy="3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3000"/>
              <a:buFont typeface="Arial"/>
              <a:buNone/>
              <a:defRPr sz="4000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ga025a5bf1b_2_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  <p:pic>
        <p:nvPicPr>
          <p:cNvPr id="165" name="Google Shape;165;ga025a5bf1b_2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4301" y="622234"/>
            <a:ext cx="5271201" cy="5013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96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a025a5bf1b_2_51"/>
          <p:cNvPicPr preferRelativeResize="0"/>
          <p:nvPr/>
        </p:nvPicPr>
        <p:blipFill rotWithShape="1">
          <a:blip r:embed="rId2">
            <a:alphaModFix/>
          </a:blip>
          <a:srcRect l="6903" t="4792" r="6910" b="18153"/>
          <a:stretch/>
        </p:blipFill>
        <p:spPr>
          <a:xfrm>
            <a:off x="8348633" y="1"/>
            <a:ext cx="3843600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a025a5bf1b_2_51"/>
          <p:cNvSpPr/>
          <p:nvPr/>
        </p:nvSpPr>
        <p:spPr>
          <a:xfrm>
            <a:off x="2717079" y="1522000"/>
            <a:ext cx="4830400" cy="1048800"/>
          </a:xfrm>
          <a:prstGeom prst="rect">
            <a:avLst/>
          </a:prstGeom>
          <a:solidFill>
            <a:srgbClr val="0F51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a025a5bf1b_2_51"/>
          <p:cNvSpPr/>
          <p:nvPr/>
        </p:nvSpPr>
        <p:spPr>
          <a:xfrm>
            <a:off x="2717079" y="2708800"/>
            <a:ext cx="4830400" cy="1048800"/>
          </a:xfrm>
          <a:prstGeom prst="rect">
            <a:avLst/>
          </a:prstGeom>
          <a:solidFill>
            <a:srgbClr val="0F51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a025a5bf1b_2_51"/>
          <p:cNvSpPr/>
          <p:nvPr/>
        </p:nvSpPr>
        <p:spPr>
          <a:xfrm>
            <a:off x="2717079" y="3895600"/>
            <a:ext cx="4830400" cy="1048800"/>
          </a:xfrm>
          <a:prstGeom prst="rect">
            <a:avLst/>
          </a:prstGeom>
          <a:solidFill>
            <a:srgbClr val="0F51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a025a5bf1b_2_51"/>
          <p:cNvSpPr/>
          <p:nvPr/>
        </p:nvSpPr>
        <p:spPr>
          <a:xfrm>
            <a:off x="2717079" y="5082399"/>
            <a:ext cx="4830400" cy="1048800"/>
          </a:xfrm>
          <a:prstGeom prst="rect">
            <a:avLst/>
          </a:prstGeom>
          <a:solidFill>
            <a:srgbClr val="0F51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a025a5bf1b_2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925" y="1445334"/>
            <a:ext cx="1982416" cy="99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a025a5bf1b_2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925" y="2614999"/>
            <a:ext cx="1982416" cy="99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a025a5bf1b_2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925" y="3796277"/>
            <a:ext cx="1982416" cy="99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a025a5bf1b_2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925" y="5000777"/>
            <a:ext cx="1982416" cy="99900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a025a5bf1b_2_51"/>
          <p:cNvSpPr txBox="1">
            <a:spLocks noGrp="1"/>
          </p:cNvSpPr>
          <p:nvPr>
            <p:ph type="body" idx="1"/>
          </p:nvPr>
        </p:nvSpPr>
        <p:spPr>
          <a:xfrm>
            <a:off x="3163033" y="1522000"/>
            <a:ext cx="43844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ga025a5bf1b_2_51"/>
          <p:cNvSpPr txBox="1">
            <a:spLocks noGrp="1"/>
          </p:cNvSpPr>
          <p:nvPr>
            <p:ph type="title"/>
          </p:nvPr>
        </p:nvSpPr>
        <p:spPr>
          <a:xfrm>
            <a:off x="8853600" y="4370733"/>
            <a:ext cx="2936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ga025a5bf1b_2_51"/>
          <p:cNvSpPr txBox="1">
            <a:spLocks noGrp="1"/>
          </p:cNvSpPr>
          <p:nvPr>
            <p:ph type="body" idx="2"/>
          </p:nvPr>
        </p:nvSpPr>
        <p:spPr>
          <a:xfrm>
            <a:off x="3163033" y="2772000"/>
            <a:ext cx="43844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ga025a5bf1b_2_51"/>
          <p:cNvSpPr txBox="1">
            <a:spLocks noGrp="1"/>
          </p:cNvSpPr>
          <p:nvPr>
            <p:ph type="body" idx="3"/>
          </p:nvPr>
        </p:nvSpPr>
        <p:spPr>
          <a:xfrm>
            <a:off x="3163033" y="3927200"/>
            <a:ext cx="43844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ga025a5bf1b_2_51"/>
          <p:cNvSpPr txBox="1">
            <a:spLocks noGrp="1"/>
          </p:cNvSpPr>
          <p:nvPr>
            <p:ph type="body" idx="4"/>
          </p:nvPr>
        </p:nvSpPr>
        <p:spPr>
          <a:xfrm>
            <a:off x="3163033" y="5145600"/>
            <a:ext cx="43844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67">
                <a:solidFill>
                  <a:srgbClr val="FFFFFF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67">
                <a:solidFill>
                  <a:srgbClr val="FFFFFF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100"/>
              <a:buChar char="■"/>
              <a:defRPr sz="14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ga025a5bf1b_2_51"/>
          <p:cNvSpPr txBox="1">
            <a:spLocks noGrp="1"/>
          </p:cNvSpPr>
          <p:nvPr>
            <p:ph type="title" idx="5"/>
          </p:nvPr>
        </p:nvSpPr>
        <p:spPr>
          <a:xfrm>
            <a:off x="8741433" y="5664667"/>
            <a:ext cx="30956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ga025a5bf1b_2_51"/>
          <p:cNvSpPr txBox="1">
            <a:spLocks noGrp="1"/>
          </p:cNvSpPr>
          <p:nvPr>
            <p:ph type="title" idx="6"/>
          </p:nvPr>
        </p:nvSpPr>
        <p:spPr>
          <a:xfrm>
            <a:off x="965933" y="508000"/>
            <a:ext cx="65816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1C4"/>
              </a:buClr>
              <a:buSzPts val="1100"/>
              <a:buFont typeface="Arial"/>
              <a:buNone/>
              <a:defRPr sz="1467" b="1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ga025a5bf1b_2_5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  <p:pic>
        <p:nvPicPr>
          <p:cNvPr id="184" name="Google Shape;184;ga025a5bf1b_2_51"/>
          <p:cNvPicPr preferRelativeResize="0"/>
          <p:nvPr/>
        </p:nvPicPr>
        <p:blipFill rotWithShape="1">
          <a:blip r:embed="rId4">
            <a:alphaModFix/>
          </a:blip>
          <a:srcRect l="21386" t="16441" r="11315" b="16474"/>
          <a:stretch/>
        </p:blipFill>
        <p:spPr>
          <a:xfrm>
            <a:off x="164168" y="57533"/>
            <a:ext cx="1025561" cy="575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391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a025a5bf1b_2_7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3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80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9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37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4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FB24B-860D-46F9-A7C2-506F57977175}" type="datetimeFigureOut">
              <a:rPr lang="ru-RU" smtClean="0"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F39D7-82CA-4F7A-8E48-60A26FB1C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88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alpha val="7000"/>
                <a:lumMod val="0"/>
                <a:lumOff val="100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A67A9-3C1E-40A3-8F23-06035DCFB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D8225B-FB42-4ACD-B645-86BAC1EFB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5C4839-EF66-47B2-B477-A58233D70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032C8-6CA8-47F6-AACD-B223DAC8418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58CE1-D8CD-4CA9-AEB1-B56F0D952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796AED-F61D-4955-AC64-5BBAC5372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52C3C-354B-4662-9EE1-B31C5F9FC4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1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88A9-C71B-48E7-A1BB-1DCA534169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27.08.2021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5311A-BC38-442F-AE64-E2EED2154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3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025a5bf1b_2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200"/>
              <a:buFont typeface="Roboto"/>
              <a:buNone/>
              <a:defRPr sz="22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7" name="Google Shape;117;ga025a5bf1b_2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ga025a5bf1b_2_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ru" kern="0" smtClean="0">
                <a:solidFill>
                  <a:srgbClr val="595959"/>
                </a:solidFill>
              </a:rPr>
              <a:pPr defTabSz="1219170"/>
              <a:t>‹#›</a:t>
            </a:fld>
            <a:endParaRPr lang="ru" ker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0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"/>
          <p:cNvSpPr txBox="1">
            <a:spLocks noGrp="1"/>
          </p:cNvSpPr>
          <p:nvPr>
            <p:ph type="title"/>
          </p:nvPr>
        </p:nvSpPr>
        <p:spPr>
          <a:xfrm>
            <a:off x="286758" y="1852415"/>
            <a:ext cx="11499858" cy="239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	АПРОБАЦИЯ </a:t>
            </a:r>
            <a:r>
              <a:rPr lang="ru" sz="24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И ВНЕДРЕНИЕ ТЕХНОЛОГИЙ ПОВЫШЕНИЯ ВОВЛЕЧЕННОСТИ НАСЕЛЕНИЯ В ЗАНЯТИЯ ФИЗИЧЕСКОЙ КУЛЬТУРОЙ И СПОРТОМ НА ОСНОВЕ ИСПОЛЬЗОВАНИЯ СОВРЕМЕННОГО ОТЕЧЕСТВЕННОГО СПОРТИВНОГО ОБОРУДОВАНИЯ И ИНВЕНТАРЯ, ВКЛЮЧАЯ НАЧАЛЬНЫЕ ЭТАПЫ СПОРТИВНОЙ ПОДГОТОВКИ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79" name="Google Shape;179;p1"/>
          <p:cNvSpPr txBox="1">
            <a:spLocks noGrp="1"/>
          </p:cNvSpPr>
          <p:nvPr>
            <p:ph type="title" idx="4294967295"/>
          </p:nvPr>
        </p:nvSpPr>
        <p:spPr>
          <a:xfrm>
            <a:off x="905256" y="625856"/>
            <a:ext cx="10284270" cy="133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07000"/>
              </a:lnSpc>
              <a:buClr>
                <a:schemeClr val="dk1"/>
              </a:buClr>
              <a:buSzPts val="1800"/>
            </a:pPr>
            <a:r>
              <a:rPr lang="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Федеральная экспериментальная (инновационная) </a:t>
            </a:r>
            <a:r>
              <a:rPr lang="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площадка (приказ Минспорта России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от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25.12.2020 № 967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)</a:t>
            </a:r>
            <a:endParaRPr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344" y="4562856"/>
            <a:ext cx="1108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- формирование в территориях пилотных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SportNet-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клубов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8732" y="296925"/>
            <a:ext cx="9200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осредствам проведения тестирования специалисты аналитического центра способны определить для конкретного человека индивидуальные биологические особенности его организма и уровень физического развития, а также соответствие данного уровня установленным нормам для конкретной возрастной группы…"/>
          <p:cNvSpPr txBox="1">
            <a:spLocks/>
          </p:cNvSpPr>
          <p:nvPr/>
        </p:nvSpPr>
        <p:spPr>
          <a:xfrm>
            <a:off x="5869172" y="914400"/>
            <a:ext cx="5990596" cy="5943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393700" marR="0" indent="-393700" algn="l" defTabSz="5842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1pPr>
            <a:lvl2pPr marL="787400" marR="0" indent="-393700" algn="l" defTabSz="5842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2pPr>
            <a:lvl3pPr marL="1181100" marR="0" indent="-393700" algn="l" defTabSz="5842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3pPr>
            <a:lvl4pPr marL="1574800" marR="0" indent="-393700" algn="l" defTabSz="5842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4pPr>
            <a:lvl5pPr marL="1968500" marR="0" indent="-393700" algn="l" defTabSz="5842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9pPr>
          </a:lstStyle>
          <a:p>
            <a:pPr marL="239648" marR="0" lvl="0" indent="-239648" algn="just" defTabSz="297941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1836"/>
            </a:pPr>
            <a:r>
              <a:rPr kumimoji="0" lang="ru-RU" sz="2309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/>
                <a:sym typeface="Avenir Next"/>
              </a:rPr>
              <a:t>Посредствам проведения тестирования специалисты аналитического центра способны определить для каждого индивидуальные особенности его организма и уровень физического развития, а также соответствие данного уровня установленным нормам для </a:t>
            </a:r>
            <a:r>
              <a:rPr kumimoji="0" lang="ru-RU" sz="2309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/>
                <a:sym typeface="Avenir Next"/>
              </a:rPr>
              <a:t>конкретнои</a:t>
            </a:r>
            <a:r>
              <a:rPr kumimoji="0" lang="ru-RU" sz="2309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/>
                <a:sym typeface="Avenir Next"/>
              </a:rPr>
              <a:t>̆ </a:t>
            </a:r>
            <a:r>
              <a:rPr kumimoji="0" lang="ru-RU" sz="2309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/>
                <a:sym typeface="Avenir Next"/>
              </a:rPr>
              <a:t>возрастнои</a:t>
            </a:r>
            <a:r>
              <a:rPr kumimoji="0" lang="ru-RU" sz="2309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/>
                <a:sym typeface="Avenir Next"/>
              </a:rPr>
              <a:t>̆ группы</a:t>
            </a:r>
          </a:p>
          <a:p>
            <a:pPr marL="239648" marR="0" lvl="0" indent="-239648" algn="just" defTabSz="297941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1836"/>
            </a:pPr>
            <a:r>
              <a:rPr kumimoji="0" lang="ru-RU" sz="2309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Next"/>
                <a:sym typeface="Avenir Next"/>
              </a:rPr>
              <a:t>Это позволяет дать каждому клиенту индивидуальные рекомендации по двигательной активности, которые позволят ему наиболее быстро и правильно добиться поставленных целей</a:t>
            </a:r>
            <a:endParaRPr kumimoji="0" lang="ru-RU" sz="2309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Next"/>
              <a:sym typeface="Avenir Nex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5" y="914400"/>
            <a:ext cx="5784997" cy="3880884"/>
          </a:xfrm>
          <a:prstGeom prst="rect">
            <a:avLst/>
          </a:prstGeom>
        </p:spPr>
      </p:pic>
      <p:pic>
        <p:nvPicPr>
          <p:cNvPr id="8" name="Picture 2" descr="http://omegas.dyn.ru/media/upload/gallery/omegas/_MG_14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67" y="4912174"/>
            <a:ext cx="2587261" cy="17230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524" y="4795284"/>
            <a:ext cx="2511751" cy="189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8169" y="378470"/>
            <a:ext cx="4597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Конференц-зона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936" y="5760345"/>
            <a:ext cx="7694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Аудитория –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трансформер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различных форм работы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010" y="1353312"/>
            <a:ext cx="4208590" cy="42524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0" y="1101233"/>
            <a:ext cx="7591822" cy="376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89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0" y="4037595"/>
            <a:ext cx="4846210" cy="2646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8369" y="562739"/>
            <a:ext cx="9200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Лаборатория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891" y="148816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 smtClean="0">
                <a:solidFill>
                  <a:srgbClr val="4D4D4D"/>
                </a:solidFill>
                <a:latin typeface="Istok Web"/>
              </a:rPr>
              <a:t>Организация деятельности по стандарту </a:t>
            </a:r>
            <a:r>
              <a:rPr lang="ru-RU" b="1" i="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stok Web"/>
              </a:rPr>
              <a:t>Центра молодежного инновационного творчества</a:t>
            </a:r>
          </a:p>
          <a:p>
            <a:endParaRPr lang="ru-RU" b="1" dirty="0">
              <a:solidFill>
                <a:srgbClr val="4D4D4D"/>
              </a:solidFill>
              <a:latin typeface="Istok Web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890" y="2129380"/>
            <a:ext cx="592009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D4D4D"/>
                </a:solidFill>
                <a:latin typeface="Istok Web"/>
              </a:rPr>
              <a:t>Наличие в штате не менее двух специалистов, умеющих работать со всем спектром оборудования центра молодежного инновационного творчества;</a:t>
            </a:r>
          </a:p>
          <a:p>
            <a:endParaRPr lang="ru-RU" sz="1000" b="1" dirty="0" smtClean="0">
              <a:solidFill>
                <a:srgbClr val="4D4D4D"/>
              </a:solidFill>
              <a:latin typeface="Istok Web"/>
            </a:endParaRPr>
          </a:p>
          <a:p>
            <a:r>
              <a:rPr lang="ru-RU" b="1" dirty="0" smtClean="0">
                <a:solidFill>
                  <a:srgbClr val="4D4D4D"/>
                </a:solidFill>
                <a:latin typeface="Istok Web"/>
              </a:rPr>
              <a:t>Наличие </a:t>
            </a:r>
            <a:r>
              <a:rPr lang="ru-RU" b="1" dirty="0">
                <a:solidFill>
                  <a:srgbClr val="4D4D4D"/>
                </a:solidFill>
                <a:latin typeface="Istok Web"/>
              </a:rPr>
              <a:t>в штате специалистов, имеющих опыт работы с </a:t>
            </a:r>
            <a:r>
              <a:rPr lang="ru-RU" b="1" dirty="0" smtClean="0">
                <a:solidFill>
                  <a:srgbClr val="4D4D4D"/>
                </a:solidFill>
                <a:latin typeface="Istok Web"/>
              </a:rPr>
              <a:t>детьми.</a:t>
            </a:r>
            <a:endParaRPr lang="ru-RU" b="1" dirty="0">
              <a:solidFill>
                <a:srgbClr val="4D4D4D"/>
              </a:solidFill>
              <a:latin typeface="Istok Web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4502" y="1038687"/>
            <a:ext cx="610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к проектному офису ЦМИТ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312831"/>
              </p:ext>
            </p:extLst>
          </p:nvPr>
        </p:nvGraphicFramePr>
        <p:xfrm>
          <a:off x="6324755" y="1488161"/>
          <a:ext cx="5411972" cy="5253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1972">
                  <a:extLst>
                    <a:ext uri="{9D8B030D-6E8A-4147-A177-3AD203B41FA5}">
                      <a16:colId xmlns:a16="http://schemas.microsoft.com/office/drawing/2014/main" val="732935037"/>
                    </a:ext>
                  </a:extLst>
                </a:gridCol>
              </a:tblGrid>
              <a:tr h="724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основного (обязательного) комплекта 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оборудования (до 10 млн. рублей):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2694599531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 принтер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3823939213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Прецизионный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фрезерный станок с ЧПУ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2887670257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Станок лазерной резки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151427678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Режущий плоттер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720335445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 сканер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1832488175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Токарный станок с ЧПУ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1124341734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Оргтехника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3818826731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Ручной инструмент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1027619980"/>
                  </a:ext>
                </a:extLst>
              </a:tr>
              <a:tr h="735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 оборудования для работы с электронными компонентами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3654523101"/>
                  </a:ext>
                </a:extLst>
              </a:tr>
              <a:tr h="403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Паяльная станция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996" marR="27996" marT="46058" marB="46058" anchor="ctr"/>
                </a:tc>
                <a:extLst>
                  <a:ext uri="{0D108BD9-81ED-4DB2-BD59-A6C34878D82A}">
                    <a16:rowId xmlns:a16="http://schemas.microsoft.com/office/drawing/2014/main" val="1106895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8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2531" y="296174"/>
            <a:ext cx="408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7а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Служебный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2872" y="4167026"/>
            <a:ext cx="7499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Санузлы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располагать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входной зоне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(или в непосредственной близости от нее), в зоне тренажерных залов, детской игровой комнаты и в раздевалках для посетителей. Все санузлы должны быть оборудованы туалетными кабинами, умывальниками с зеркалами, диспенсером для мыла, туалетной бумагой, корзинами для мусора.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125" y="819394"/>
            <a:ext cx="10955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помещения и зоны обслуживания включают: гардероб, раздевалки, душевые и санузлы для посетителей, помещения для хранения инвентаря, методические кабинеты, пункты проката, прачечную самообслуживания для посетителей, парковку автотранспорта посетителей.</a:t>
            </a:r>
          </a:p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служебным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 административные, технические помещения, мастерские, комнаты отдыха персонала, бытовые помещения для персонала, хозяйственные помещения, недоступные для посетителей.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365" y="3646967"/>
            <a:ext cx="2925224" cy="297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2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8369" y="562739"/>
            <a:ext cx="9200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7б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Цифровая платформа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87" y="1085959"/>
            <a:ext cx="4816377" cy="3105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4064" y="1169417"/>
            <a:ext cx="66934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ситуационного управления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SportNet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-клубов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образовательные программы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шеренга спортивного инвентаря и оборудования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система тестирования и выдачи рекомендаций, мониторинга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Бизнес-акселератор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45" y="3268591"/>
            <a:ext cx="5129784" cy="3279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650" t="37392" r="76102" b="55804"/>
          <a:stretch/>
        </p:blipFill>
        <p:spPr>
          <a:xfrm>
            <a:off x="201168" y="4191814"/>
            <a:ext cx="6038087" cy="10959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76054"/>
            <a:ext cx="3255264" cy="919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211" y="5351703"/>
            <a:ext cx="2986088" cy="104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4957508" cy="86017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Финансовый аспект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6364" y="967931"/>
            <a:ext cx="5157787" cy="823912"/>
          </a:xfrm>
        </p:spPr>
        <p:txBody>
          <a:bodyPr/>
          <a:lstStyle/>
          <a:p>
            <a:r>
              <a:rPr lang="ru-RU" dirty="0" smtClean="0"/>
              <a:t>Статьи расходов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751" y="1791843"/>
            <a:ext cx="5835897" cy="451751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помещения (аренда, коммунальные расходы,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клининг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оплату услуг связи и интернета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оплату труда (6-10 сотрудников) и начисления на ФОТ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приобретение или аренду необходимого оборудования и инвентаря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бухгалтерское обслуживание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командирование сотрудников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проведение мероприятий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4151" y="967931"/>
            <a:ext cx="5183188" cy="823912"/>
          </a:xfrm>
        </p:spPr>
        <p:txBody>
          <a:bodyPr/>
          <a:lstStyle/>
          <a:p>
            <a:r>
              <a:rPr lang="ru-RU" dirty="0" smtClean="0"/>
              <a:t>Статьи доходов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1006" y="1791843"/>
            <a:ext cx="5597906" cy="474611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Членские взносы и абонементы на эксклюзивные программы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рекомендаций специалистов по результатам тестирования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Заказы для лаборатории (на подготовку макетов, прототипов и др.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Отчисление от участия в программах подготовки кадров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Отчисления от участия в программе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шеринга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 оборудования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и гранты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Спонсорство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 и иные поступления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49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проектом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51532" y="1121925"/>
            <a:ext cx="6867144" cy="116298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управление и контроль  АПЭОСТО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740" y="2527466"/>
            <a:ext cx="3488436" cy="28089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цифровых решений и ноу-хау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специалистов спортивной индустрии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1572" y="5440251"/>
            <a:ext cx="6547104" cy="12204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договора о сетевой форме реализации образовательных программ 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ОГФСО «Юность России»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90688" y="2610294"/>
            <a:ext cx="3758184" cy="264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помещений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SportNet-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клуба и поддержка проектов на региональном и муниципальном уровне  </a:t>
            </a:r>
          </a:p>
          <a:p>
            <a:pPr algn="ct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организация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18204" y="2823847"/>
            <a:ext cx="3575304" cy="19175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SportNet-</a:t>
            </a: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5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284" y="182245"/>
            <a:ext cx="10515600" cy="57670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программы участия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606034010"/>
              </p:ext>
            </p:extLst>
          </p:nvPr>
        </p:nvGraphicFramePr>
        <p:xfrm>
          <a:off x="478536" y="758952"/>
          <a:ext cx="11055096" cy="6007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5717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61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79" y="2362101"/>
            <a:ext cx="2499360" cy="1229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201" y="1364893"/>
            <a:ext cx="872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образовательных проектах в режиме онлайн</a:t>
            </a:r>
            <a:endParaRPr lang="ru-RU" sz="2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reda24.ru/media/k2/items/cache/8dfc4f3129c07a7199889e19740fe709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2" t="27446" r="33211" b="30746"/>
          <a:stretch/>
        </p:blipFill>
        <p:spPr bwMode="auto">
          <a:xfrm>
            <a:off x="3387418" y="2292495"/>
            <a:ext cx="1733222" cy="13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374" y="2537406"/>
            <a:ext cx="2249646" cy="674894"/>
          </a:xfrm>
          <a:prstGeom prst="rect">
            <a:avLst/>
          </a:prstGeom>
        </p:spPr>
      </p:pic>
      <p:pic>
        <p:nvPicPr>
          <p:cNvPr id="1028" name="Picture 4" descr="https://storage.sm2.ai/store/companies/30174/medium/8cc60553eb9b4c92ed2656a8ab68239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56" y="2471780"/>
            <a:ext cx="2180801" cy="70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6612" y="4007094"/>
            <a:ext cx="1047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 по договору сетевой формы </a:t>
            </a:r>
          </a:p>
        </p:txBody>
      </p:sp>
      <p:pic>
        <p:nvPicPr>
          <p:cNvPr id="1030" name="Picture 6" descr="https://sun9-69.userapi.com/c841221/v841221413/a169/KOYpgSV6e6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53" y="4764527"/>
            <a:ext cx="3576267" cy="14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36202" y="5020056"/>
            <a:ext cx="2829994" cy="10424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Международная спортивно-образовательная игра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22674" y="4985493"/>
            <a:ext cx="2829994" cy="10424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Спортивная школа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754" y="2179363"/>
            <a:ext cx="1980871" cy="12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87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774" y="337625"/>
            <a:ext cx="1113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АКСЕЛЕРАЦИОННАЯ ПРОГРАММА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96949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629509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062069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522424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955324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416020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850925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285830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723080" y="3295357"/>
            <a:ext cx="281352" cy="26728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Прямая со стрелкой 12"/>
          <p:cNvCxnSpPr>
            <a:stCxn id="3" idx="6"/>
            <a:endCxn id="4" idx="2"/>
          </p:cNvCxnSpPr>
          <p:nvPr/>
        </p:nvCxnSpPr>
        <p:spPr>
          <a:xfrm>
            <a:off x="478301" y="3429000"/>
            <a:ext cx="1151208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6"/>
            <a:endCxn id="5" idx="2"/>
          </p:cNvCxnSpPr>
          <p:nvPr/>
        </p:nvCxnSpPr>
        <p:spPr>
          <a:xfrm>
            <a:off x="1910861" y="3429000"/>
            <a:ext cx="1151208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3" idx="0"/>
          </p:cNvCxnSpPr>
          <p:nvPr/>
        </p:nvCxnSpPr>
        <p:spPr>
          <a:xfrm flipV="1">
            <a:off x="337625" y="1281869"/>
            <a:ext cx="4207" cy="2013488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4" idx="0"/>
          </p:cNvCxnSpPr>
          <p:nvPr/>
        </p:nvCxnSpPr>
        <p:spPr>
          <a:xfrm flipV="1">
            <a:off x="1770185" y="1281869"/>
            <a:ext cx="0" cy="2013488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46755" y="1254972"/>
            <a:ext cx="143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Сбор заявок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87431" y="1633480"/>
            <a:ext cx="65802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вузы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84820" y="2032043"/>
            <a:ext cx="65802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НТИ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887430" y="2430606"/>
            <a:ext cx="932681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инновационные центры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384820" y="2829169"/>
            <a:ext cx="65802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02745" y="1281868"/>
            <a:ext cx="1484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Экспертиза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8" name="Прямая соединительная линия 27"/>
          <p:cNvCxnSpPr>
            <a:stCxn id="5" idx="0"/>
          </p:cNvCxnSpPr>
          <p:nvPr/>
        </p:nvCxnSpPr>
        <p:spPr>
          <a:xfrm flipV="1">
            <a:off x="3202745" y="1281869"/>
            <a:ext cx="0" cy="2013488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5" idx="6"/>
            <a:endCxn id="6" idx="2"/>
          </p:cNvCxnSpPr>
          <p:nvPr/>
        </p:nvCxnSpPr>
        <p:spPr>
          <a:xfrm>
            <a:off x="3343421" y="3429000"/>
            <a:ext cx="1179003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6" idx="0"/>
          </p:cNvCxnSpPr>
          <p:nvPr/>
        </p:nvCxnSpPr>
        <p:spPr>
          <a:xfrm flipV="1">
            <a:off x="4663100" y="1281869"/>
            <a:ext cx="5194" cy="2013488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87370" y="1254972"/>
            <a:ext cx="1403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Обучение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0939" y="1257294"/>
            <a:ext cx="145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Сборка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50663" y="1254054"/>
            <a:ext cx="143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Упаковка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91601" y="1294568"/>
            <a:ext cx="1422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Демо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-день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437441" y="1279088"/>
            <a:ext cx="14114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Сбор заявок на профильные акселераторы от потенциальных заказчиков из </a:t>
            </a: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крупного бизнеса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2" name="Скругленная соединительная линия 41"/>
          <p:cNvCxnSpPr>
            <a:stCxn id="11" idx="4"/>
            <a:endCxn id="3" idx="4"/>
          </p:cNvCxnSpPr>
          <p:nvPr/>
        </p:nvCxnSpPr>
        <p:spPr>
          <a:xfrm rot="5400000">
            <a:off x="6100691" y="-2200422"/>
            <a:ext cx="12700" cy="11526131"/>
          </a:xfrm>
          <a:prstGeom prst="curvedConnector3">
            <a:avLst>
              <a:gd name="adj1" fmla="val 18218685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39896" y="5395649"/>
            <a:ext cx="3312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профильных программ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4389" y="1281869"/>
            <a:ext cx="143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83007" y="1648420"/>
            <a:ext cx="65802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крининг рынка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39720" y="2046983"/>
            <a:ext cx="798702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одготовка программы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83007" y="2445546"/>
            <a:ext cx="65802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подбор экспертов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39720" y="2844109"/>
            <a:ext cx="798702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нонс мероприятий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1" name="Прямая со стрелкой 50"/>
          <p:cNvCxnSpPr>
            <a:stCxn id="6" idx="6"/>
            <a:endCxn id="7" idx="2"/>
          </p:cNvCxnSpPr>
          <p:nvPr/>
        </p:nvCxnSpPr>
        <p:spPr>
          <a:xfrm>
            <a:off x="4803776" y="3429000"/>
            <a:ext cx="1151548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7" idx="6"/>
            <a:endCxn id="8" idx="2"/>
          </p:cNvCxnSpPr>
          <p:nvPr/>
        </p:nvCxnSpPr>
        <p:spPr>
          <a:xfrm>
            <a:off x="6236676" y="3429000"/>
            <a:ext cx="1179344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stCxn id="8" idx="6"/>
            <a:endCxn id="9" idx="2"/>
          </p:cNvCxnSpPr>
          <p:nvPr/>
        </p:nvCxnSpPr>
        <p:spPr>
          <a:xfrm>
            <a:off x="7697372" y="3429000"/>
            <a:ext cx="1153553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9" idx="6"/>
            <a:endCxn id="10" idx="2"/>
          </p:cNvCxnSpPr>
          <p:nvPr/>
        </p:nvCxnSpPr>
        <p:spPr>
          <a:xfrm>
            <a:off x="9132277" y="3429000"/>
            <a:ext cx="1153553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10" idx="6"/>
            <a:endCxn id="11" idx="2"/>
          </p:cNvCxnSpPr>
          <p:nvPr/>
        </p:nvCxnSpPr>
        <p:spPr>
          <a:xfrm>
            <a:off x="10567182" y="3429000"/>
            <a:ext cx="1155898" cy="0"/>
          </a:xfrm>
          <a:prstGeom prst="straightConnector1">
            <a:avLst/>
          </a:prstGeom>
          <a:ln>
            <a:solidFill>
              <a:srgbClr val="00206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stCxn id="7" idx="0"/>
          </p:cNvCxnSpPr>
          <p:nvPr/>
        </p:nvCxnSpPr>
        <p:spPr>
          <a:xfrm flipH="1" flipV="1">
            <a:off x="6093492" y="1254972"/>
            <a:ext cx="2508" cy="2040385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8" idx="0"/>
          </p:cNvCxnSpPr>
          <p:nvPr/>
        </p:nvCxnSpPr>
        <p:spPr>
          <a:xfrm flipH="1" flipV="1">
            <a:off x="7552283" y="1254972"/>
            <a:ext cx="4413" cy="2040385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stCxn id="9" idx="0"/>
          </p:cNvCxnSpPr>
          <p:nvPr/>
        </p:nvCxnSpPr>
        <p:spPr>
          <a:xfrm flipH="1" flipV="1">
            <a:off x="8979641" y="1254055"/>
            <a:ext cx="11960" cy="204130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stCxn id="10" idx="0"/>
          </p:cNvCxnSpPr>
          <p:nvPr/>
        </p:nvCxnSpPr>
        <p:spPr>
          <a:xfrm flipH="1" flipV="1">
            <a:off x="10414010" y="1247704"/>
            <a:ext cx="12496" cy="2047653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stCxn id="11" idx="0"/>
          </p:cNvCxnSpPr>
          <p:nvPr/>
        </p:nvCxnSpPr>
        <p:spPr>
          <a:xfrm flipH="1" flipV="1">
            <a:off x="11848915" y="1294568"/>
            <a:ext cx="14841" cy="2000789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кругленная соединительная линия 80"/>
          <p:cNvCxnSpPr>
            <a:stCxn id="6" idx="4"/>
            <a:endCxn id="9" idx="4"/>
          </p:cNvCxnSpPr>
          <p:nvPr/>
        </p:nvCxnSpPr>
        <p:spPr>
          <a:xfrm rot="16200000" flipH="1">
            <a:off x="6827350" y="1398392"/>
            <a:ext cx="12700" cy="4328501"/>
          </a:xfrm>
          <a:prstGeom prst="curvedConnector3">
            <a:avLst>
              <a:gd name="adj1" fmla="val 8461685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Скругленная соединительная линия 86"/>
          <p:cNvCxnSpPr>
            <a:stCxn id="6" idx="4"/>
            <a:endCxn id="8" idx="4"/>
          </p:cNvCxnSpPr>
          <p:nvPr/>
        </p:nvCxnSpPr>
        <p:spPr>
          <a:xfrm rot="16200000" flipH="1">
            <a:off x="6109898" y="2115845"/>
            <a:ext cx="12700" cy="2893596"/>
          </a:xfrm>
          <a:prstGeom prst="curvedConnector3">
            <a:avLst>
              <a:gd name="adj1" fmla="val 4693457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Скругленный прямоугольник 90"/>
          <p:cNvSpPr/>
          <p:nvPr/>
        </p:nvSpPr>
        <p:spPr>
          <a:xfrm>
            <a:off x="3362938" y="1633480"/>
            <a:ext cx="65802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роверка заявок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3768695" y="2032043"/>
            <a:ext cx="749658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тбор участников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3362937" y="2430606"/>
            <a:ext cx="932681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адаптация программы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3768695" y="2829169"/>
            <a:ext cx="749658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аключение соглашений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4796764" y="1648420"/>
            <a:ext cx="869097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ланирование, финансы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5202522" y="2046983"/>
            <a:ext cx="749658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GR, PR, HR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4796764" y="2445546"/>
            <a:ext cx="932681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маркетинг, презентации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5202522" y="2844109"/>
            <a:ext cx="749658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ругие блоки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6216693" y="1648420"/>
            <a:ext cx="905451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генерация/ доработка идеи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6523631" y="2046983"/>
            <a:ext cx="848478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омплектация команд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6216693" y="2445546"/>
            <a:ext cx="1013049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прототипирование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хакатон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6523631" y="2844109"/>
            <a:ext cx="848478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коллаборация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3" name="Скругленная соединительная линия 102"/>
          <p:cNvCxnSpPr>
            <a:stCxn id="7" idx="4"/>
            <a:endCxn id="8" idx="4"/>
          </p:cNvCxnSpPr>
          <p:nvPr/>
        </p:nvCxnSpPr>
        <p:spPr>
          <a:xfrm rot="16200000" flipH="1">
            <a:off x="6826348" y="2832295"/>
            <a:ext cx="12700" cy="1460696"/>
          </a:xfrm>
          <a:prstGeom prst="curvedConnector3">
            <a:avLst>
              <a:gd name="adj1" fmla="val 180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Скругленный прямоугольник 105"/>
          <p:cNvSpPr/>
          <p:nvPr/>
        </p:nvSpPr>
        <p:spPr>
          <a:xfrm>
            <a:off x="7678284" y="1633480"/>
            <a:ext cx="855333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пределение потребностей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8002720" y="2032043"/>
            <a:ext cx="830980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одбор инструментов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7678284" y="2430606"/>
            <a:ext cx="932681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документации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8221054" y="2829169"/>
            <a:ext cx="61264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трекинг проекта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9141349" y="1639825"/>
            <a:ext cx="932681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отенциальные инвесторы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9638739" y="2038388"/>
            <a:ext cx="65802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селебрити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9141349" y="2436951"/>
            <a:ext cx="932681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выпускники акселератора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9638739" y="2835514"/>
            <a:ext cx="658026" cy="2649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эксперты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" y="365125"/>
            <a:ext cx="6117336" cy="878459"/>
          </a:xfrm>
        </p:spPr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SportNet-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клуб?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6032" y="1389888"/>
            <a:ext cx="5312664" cy="496300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0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Сеть </a:t>
            </a:r>
            <a:r>
              <a:rPr lang="ru-RU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«SportNet-клубов» </a:t>
            </a:r>
            <a:endParaRPr lang="ru-RU" sz="10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объединением физических </a:t>
            </a:r>
            <a:r>
              <a:rPr lang="ru-RU" sz="1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пространств, оснащенных современным оборудованием для коллективного пользования (как для занятий физической культурой и спортом, так и для </a:t>
            </a:r>
            <a:r>
              <a:rPr lang="ru-RU" sz="1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спортивной индустрии), </a:t>
            </a:r>
            <a:r>
              <a:rPr lang="ru-RU" sz="1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специализированным программным обеспечением и цифровыми сервисами, которые позволят создать единую информационную сеть.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669280" y="1389888"/>
            <a:ext cx="6208776" cy="511149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основе проекта </a:t>
            </a:r>
            <a:r>
              <a:rPr lang="ru-RU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поиск решений проблемы большей вовлеченности населения в занятия физической культурой и спортом с учетом технологических изменений в обществе и нарастающей цифровой трансформации.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 </a:t>
            </a:r>
            <a:r>
              <a:rPr lang="ru-RU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повышение привлекательности для граждан занятий физическими упражнениями и спортом на основе внедрения новых технологий и современного отечественного спортивного инвентаря и оборудования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Моделью</a:t>
            </a:r>
            <a:r>
              <a:rPr lang="ru-RU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подхода </a:t>
            </a:r>
            <a:r>
              <a:rPr lang="ru-RU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созданию и организации деятельности SportNet-клуба является методика создания «Точек кипения» под эгидой НТИ, но со спецификой, определяемой спортивной </a:t>
            </a:r>
            <a:r>
              <a:rPr lang="ru-RU" sz="8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экосредой</a:t>
            </a:r>
            <a:r>
              <a:rPr lang="ru-RU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проектом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формирования рынка SportNet.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30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192" y="319405"/>
            <a:ext cx="8186928" cy="1325563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                          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спортивной индустрии</a:t>
            </a:r>
            <a:r>
              <a:rPr lang="ru-RU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50792" y="1474764"/>
            <a:ext cx="75986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Поддержка со стороны базовых организаций</a:t>
            </a:r>
          </a:p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центр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поддержки предпринимательства;</a:t>
            </a:r>
          </a:p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центр поддержки экспорта;</a:t>
            </a:r>
          </a:p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инжиниринговый центр;</a:t>
            </a:r>
          </a:p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центр инноваций социальной сферы;</a:t>
            </a:r>
          </a:p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центр кластерного развития;</a:t>
            </a:r>
          </a:p>
          <a:p>
            <a:pPr marL="228600" lvl="0" algn="just">
              <a:lnSpc>
                <a:spcPct val="90000"/>
              </a:lnSpc>
              <a:spcBef>
                <a:spcPts val="12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центр народно-художественных промыслов, ремесленной деятельности, сельского и экологического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туризма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3296" y="4939667"/>
            <a:ext cx="6891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со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стартапами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спорте и спортивной индустрии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3296" y="5573026"/>
            <a:ext cx="334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Эйчар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-помощник в онлайн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4764"/>
            <a:ext cx="3148584" cy="1935948"/>
          </a:xfrm>
          <a:prstGeom prst="rect">
            <a:avLst/>
          </a:prstGeom>
        </p:spPr>
      </p:pic>
      <p:pic>
        <p:nvPicPr>
          <p:cNvPr id="2052" name="Picture 4" descr="https://serdobsk.pnzreg.ru/upload/iblock/668/668f64aaff4f57a1789d8e6f2c62af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1" y="4160534"/>
            <a:ext cx="3117977" cy="21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44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4136" cy="73215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шеринга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 оборудования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463299"/>
              </p:ext>
            </p:extLst>
          </p:nvPr>
        </p:nvGraphicFramePr>
        <p:xfrm>
          <a:off x="411480" y="960120"/>
          <a:ext cx="11420856" cy="564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4498848" y="2720340"/>
            <a:ext cx="3547872" cy="22037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 Optional"/>
              </a:rPr>
              <a:t>совместное использование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 Optional"/>
              </a:rPr>
              <a:t>товаров и услуг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0691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19556" y="109093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Десять шагов для открытия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SportNet-</a:t>
            </a: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92608" y="1261872"/>
            <a:ext cx="11512296" cy="56967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внимательно проект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SportNet-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клубов и предлагаемые условия и требования для участия в проекте. Определить помещения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Направить уведомление в АПЭОСТО о присоединении к соглашению об участии в Федеральной экспериментальной (инновационной площадке)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Определить ответственного лица (лидера) – руководителя проекта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Подписать с АССИ лицензионный договор на использование ноу-хау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Подписать с ОГФСО «Юность России» договор о сетевой форме реализации образовательных программ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Разработать на основе переданной по договору рабочей документации программу действий и утвердить план работы в АССИ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Подготовить все 4 сектора помещений клуба, оснастить требуемым оборудованием и инвентарем согласно рабочей документации.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8. Подключиться через интернет к специализированному программному продукту (платформы) через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Lider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-ID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Сформировать рабочую группу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пройти соответствующее обучение по направлению АССИ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Провести открытие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SportNet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-клуба и начать активную работу по проекту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774" y="337625"/>
            <a:ext cx="1113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ПРЕДСТАВИТЕЛЬСТВО В ОБЩЕСТВЕННЫХ ОРГАНИЗАЦИЯХ И СОВЕЩАТЕЛЬНЫХ ОРГАНАХ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928515"/>
            <a:ext cx="1563476" cy="2876796"/>
          </a:xfrm>
          <a:prstGeom prst="rect">
            <a:avLst/>
          </a:prstGeom>
        </p:spPr>
      </p:pic>
      <p:pic>
        <p:nvPicPr>
          <p:cNvPr id="1030" name="Picture 6" descr="Министерство спорта Российской Федерации (Минспорт Росси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71" y="3805311"/>
            <a:ext cx="2451756" cy="24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ОПОРА РОССИИ Брянс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21" y="1505805"/>
            <a:ext cx="1715428" cy="11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Торгово-промышленная палата РФ - Отделение в Ленинградской облас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53" y="1445364"/>
            <a:ext cx="1947277" cy="12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ile:Логотип Министерства промышленности и торговли РФ.pn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73" y="4388515"/>
            <a:ext cx="5140699" cy="95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Шоурумы | Открытые инноваци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669" y="1097280"/>
            <a:ext cx="1460989" cy="261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expertfks.com/uploads/s/6/v/0/6v0np9yze5hh/img/autocrop/83dabe19b8047171cc49a637d8182c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644" y="1245993"/>
            <a:ext cx="1483339" cy="180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"/>
          <p:cNvSpPr/>
          <p:nvPr/>
        </p:nvSpPr>
        <p:spPr>
          <a:xfrm>
            <a:off x="4388499" y="4699184"/>
            <a:ext cx="2113200" cy="91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endParaRPr sz="13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>
            <a:off x="4388499" y="5700652"/>
            <a:ext cx="2113200" cy="91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endParaRPr sz="13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0"/>
          <p:cNvSpPr/>
          <p:nvPr/>
        </p:nvSpPr>
        <p:spPr>
          <a:xfrm>
            <a:off x="4388499" y="3703227"/>
            <a:ext cx="2113200" cy="91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endParaRPr sz="13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0"/>
          <p:cNvSpPr/>
          <p:nvPr/>
        </p:nvSpPr>
        <p:spPr>
          <a:xfrm>
            <a:off x="4388499" y="2720193"/>
            <a:ext cx="2113200" cy="91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endParaRPr sz="13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0"/>
          <p:cNvSpPr/>
          <p:nvPr/>
        </p:nvSpPr>
        <p:spPr>
          <a:xfrm>
            <a:off x="4389900" y="762733"/>
            <a:ext cx="2113200" cy="91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0"/>
          <p:cNvSpPr/>
          <p:nvPr/>
        </p:nvSpPr>
        <p:spPr>
          <a:xfrm>
            <a:off x="4389900" y="1713467"/>
            <a:ext cx="2113200" cy="91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20"/>
          <p:cNvPicPr preferRelativeResize="0"/>
          <p:nvPr/>
        </p:nvPicPr>
        <p:blipFill rotWithShape="1">
          <a:blip r:embed="rId3">
            <a:alphaModFix/>
          </a:blip>
          <a:srcRect l="-10" t="-6921" b="-6921"/>
          <a:stretch/>
        </p:blipFill>
        <p:spPr>
          <a:xfrm>
            <a:off x="4466098" y="1729807"/>
            <a:ext cx="2065868" cy="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0"/>
          <p:cNvPicPr preferRelativeResize="0"/>
          <p:nvPr/>
        </p:nvPicPr>
        <p:blipFill rotWithShape="1">
          <a:blip r:embed="rId3">
            <a:alphaModFix/>
          </a:blip>
          <a:srcRect l="-10" t="-6921" b="-6921"/>
          <a:stretch/>
        </p:blipFill>
        <p:spPr>
          <a:xfrm>
            <a:off x="4466098" y="2742849"/>
            <a:ext cx="2065868" cy="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0"/>
          <p:cNvPicPr preferRelativeResize="0"/>
          <p:nvPr/>
        </p:nvPicPr>
        <p:blipFill rotWithShape="1">
          <a:blip r:embed="rId3">
            <a:alphaModFix/>
          </a:blip>
          <a:srcRect l="-10" t="-6921" b="-6921"/>
          <a:stretch/>
        </p:blipFill>
        <p:spPr>
          <a:xfrm>
            <a:off x="4466098" y="3723583"/>
            <a:ext cx="2065868" cy="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0"/>
          <p:cNvPicPr preferRelativeResize="0"/>
          <p:nvPr/>
        </p:nvPicPr>
        <p:blipFill rotWithShape="1">
          <a:blip r:embed="rId3">
            <a:alphaModFix/>
          </a:blip>
          <a:srcRect l="-10" t="-6921" b="-6921"/>
          <a:stretch/>
        </p:blipFill>
        <p:spPr>
          <a:xfrm>
            <a:off x="4466098" y="4720732"/>
            <a:ext cx="2065868" cy="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0"/>
          <p:cNvPicPr preferRelativeResize="0"/>
          <p:nvPr/>
        </p:nvPicPr>
        <p:blipFill rotWithShape="1">
          <a:blip r:embed="rId3">
            <a:alphaModFix/>
          </a:blip>
          <a:srcRect l="-10" t="-6921" b="-6921"/>
          <a:stretch/>
        </p:blipFill>
        <p:spPr>
          <a:xfrm>
            <a:off x="4466098" y="5717899"/>
            <a:ext cx="2065868" cy="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0"/>
          <p:cNvPicPr preferRelativeResize="0"/>
          <p:nvPr/>
        </p:nvPicPr>
        <p:blipFill rotWithShape="1">
          <a:blip r:embed="rId3">
            <a:alphaModFix/>
          </a:blip>
          <a:srcRect l="-10" t="-6921" b="-6921"/>
          <a:stretch/>
        </p:blipFill>
        <p:spPr>
          <a:xfrm>
            <a:off x="4466098" y="778183"/>
            <a:ext cx="2065868" cy="9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0"/>
          <p:cNvSpPr txBox="1">
            <a:spLocks noGrp="1"/>
          </p:cNvSpPr>
          <p:nvPr>
            <p:ph type="title"/>
          </p:nvPr>
        </p:nvSpPr>
        <p:spPr>
          <a:xfrm>
            <a:off x="279200" y="4485967"/>
            <a:ext cx="2842000" cy="1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ru" dirty="0">
                <a:solidFill>
                  <a:srgbClr val="FF8433"/>
                </a:solidFill>
              </a:rPr>
              <a:t>ФУНКЦИИ</a:t>
            </a:r>
            <a:r>
              <a:rPr lang="ru" b="0" dirty="0">
                <a:solidFill>
                  <a:schemeClr val="dk1"/>
                </a:solidFill>
              </a:rPr>
              <a:t> </a:t>
            </a:r>
            <a:r>
              <a:rPr lang="ru" dirty="0"/>
              <a:t> </a:t>
            </a:r>
            <a:br>
              <a:rPr lang="ru" dirty="0"/>
            </a:br>
            <a:r>
              <a:rPr lang="ru" dirty="0"/>
              <a:t>SPORTNET- </a:t>
            </a:r>
            <a:r>
              <a:rPr lang="ru" dirty="0" smtClean="0"/>
              <a:t>клубов</a:t>
            </a:r>
            <a:endParaRPr dirty="0"/>
          </a:p>
        </p:txBody>
      </p:sp>
      <p:sp>
        <p:nvSpPr>
          <p:cNvPr id="347" name="Google Shape;347;p20"/>
          <p:cNvSpPr/>
          <p:nvPr/>
        </p:nvSpPr>
        <p:spPr>
          <a:xfrm>
            <a:off x="6877600" y="846533"/>
            <a:ext cx="4717600" cy="9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9595" defTabSz="1219170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Снижение порогов входа и снятие барьеров для увеличения доли граждан занятием физической активностью и спортом за счет изменения </a:t>
            </a:r>
            <a:b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конъюнктуры индустрии</a:t>
            </a:r>
            <a:endParaRPr sz="1333" kern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0"/>
          <p:cNvSpPr txBox="1"/>
          <p:nvPr/>
        </p:nvSpPr>
        <p:spPr>
          <a:xfrm>
            <a:off x="4662733" y="964767"/>
            <a:ext cx="15288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1000"/>
            </a:pPr>
            <a:r>
              <a:rPr lang="ru" sz="1067" b="1" kern="0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rPr>
              <a:t>СОЦИАЛЬНАЯ</a:t>
            </a:r>
            <a:endParaRPr sz="1067" b="1" kern="0">
              <a:solidFill>
                <a:srgbClr val="0F5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6877600" y="1802708"/>
            <a:ext cx="47176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9595" defTabSz="1219170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Помощь в освоении инноваций. Организация распределительного центра компетенций.</a:t>
            </a:r>
            <a:endParaRPr sz="1333" kern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4589467" y="1900267"/>
            <a:ext cx="177008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1000"/>
            </a:pPr>
            <a:r>
              <a:rPr lang="ru" sz="1067" b="1" kern="0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rPr>
              <a:t>ОБРАЗОВАТЕЛЬНАЯ</a:t>
            </a:r>
            <a:endParaRPr sz="1067" b="1" kern="0">
              <a:solidFill>
                <a:srgbClr val="0F5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6877600" y="2827811"/>
            <a:ext cx="47176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9595" defTabSz="1219170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Апробация  и тестирование технологий и методик продукции, платформ, спортсменов и новых видов спорта. </a:t>
            </a:r>
            <a:endParaRPr sz="1333" kern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0"/>
          <p:cNvSpPr/>
          <p:nvPr/>
        </p:nvSpPr>
        <p:spPr>
          <a:xfrm>
            <a:off x="6877600" y="3793617"/>
            <a:ext cx="47176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9595" defTabSz="1219170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Доступность инноваций, трансфер технологий, накопление лучших практик и создание новых видов спорта</a:t>
            </a:r>
            <a:endParaRPr sz="1333" kern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0"/>
          <p:cNvSpPr txBox="1"/>
          <p:nvPr/>
        </p:nvSpPr>
        <p:spPr>
          <a:xfrm>
            <a:off x="4462272" y="2940815"/>
            <a:ext cx="1897275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1000"/>
            </a:pPr>
            <a:r>
              <a:rPr lang="ru" sz="1067" b="1" kern="0" dirty="0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rPr>
              <a:t>ЭКСПЕРИМЕНТАЛЬНАЯ</a:t>
            </a:r>
            <a:endParaRPr sz="1067" b="1" kern="0" dirty="0">
              <a:solidFill>
                <a:srgbClr val="0F5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0"/>
          <p:cNvSpPr/>
          <p:nvPr/>
        </p:nvSpPr>
        <p:spPr>
          <a:xfrm>
            <a:off x="6877600" y="4785077"/>
            <a:ext cx="47176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9595" defTabSz="1219170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Обмен опытом, в т.ч. и международным</a:t>
            </a:r>
            <a:endParaRPr sz="1333" kern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0"/>
          <p:cNvSpPr/>
          <p:nvPr/>
        </p:nvSpPr>
        <p:spPr>
          <a:xfrm>
            <a:off x="6877600" y="5793365"/>
            <a:ext cx="47176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9595" defTabSz="1219170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Подготовка к цифровизации, сетевой эффект, </a:t>
            </a:r>
            <a:b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333" ker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инструментарий для создания технологий</a:t>
            </a:r>
            <a:endParaRPr sz="1333" kern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0"/>
          <p:cNvSpPr txBox="1"/>
          <p:nvPr/>
        </p:nvSpPr>
        <p:spPr>
          <a:xfrm>
            <a:off x="4495947" y="3912591"/>
            <a:ext cx="18968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1000"/>
            </a:pPr>
            <a:r>
              <a:rPr lang="ru" sz="1067" b="1" kern="0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rPr>
              <a:t>ИННОВАЦИОННАЯ</a:t>
            </a:r>
            <a:endParaRPr sz="1067" b="1" kern="0">
              <a:solidFill>
                <a:srgbClr val="0F5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0"/>
          <p:cNvSpPr txBox="1"/>
          <p:nvPr/>
        </p:nvSpPr>
        <p:spPr>
          <a:xfrm>
            <a:off x="4513213" y="4917857"/>
            <a:ext cx="18968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1000"/>
            </a:pPr>
            <a:r>
              <a:rPr lang="ru" sz="1067" b="1" kern="0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rPr>
              <a:t>ЭКСПЕРТНАЯ</a:t>
            </a:r>
            <a:endParaRPr sz="1067" b="1" kern="0">
              <a:solidFill>
                <a:srgbClr val="0F5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0"/>
          <p:cNvSpPr txBox="1"/>
          <p:nvPr/>
        </p:nvSpPr>
        <p:spPr>
          <a:xfrm>
            <a:off x="4521829" y="5914507"/>
            <a:ext cx="18636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1000"/>
            </a:pPr>
            <a:r>
              <a:rPr lang="ru" sz="1067" b="1" kern="0">
                <a:solidFill>
                  <a:srgbClr val="0F51C4"/>
                </a:solidFill>
                <a:latin typeface="Arial"/>
                <a:ea typeface="Arial"/>
                <a:cs typeface="Arial"/>
                <a:sym typeface="Arial"/>
              </a:rPr>
              <a:t>ПЛАТФОРМЕННАЯ</a:t>
            </a:r>
            <a:endParaRPr sz="1067" b="1" kern="0">
              <a:solidFill>
                <a:srgbClr val="0F51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9" name="Google Shape;359;p20"/>
          <p:cNvGrpSpPr/>
          <p:nvPr/>
        </p:nvGrpSpPr>
        <p:grpSpPr>
          <a:xfrm>
            <a:off x="6454400" y="4109531"/>
            <a:ext cx="100400" cy="100000"/>
            <a:chOff x="4688400" y="3082148"/>
            <a:chExt cx="75300" cy="75000"/>
          </a:xfrm>
        </p:grpSpPr>
        <p:sp>
          <p:nvSpPr>
            <p:cNvPr id="360" name="Google Shape;360;p20"/>
            <p:cNvSpPr/>
            <p:nvPr/>
          </p:nvSpPr>
          <p:spPr>
            <a:xfrm>
              <a:off x="4688400" y="3082148"/>
              <a:ext cx="75300" cy="75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4705525" y="3099125"/>
              <a:ext cx="41100" cy="411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20"/>
          <p:cNvGrpSpPr/>
          <p:nvPr/>
        </p:nvGrpSpPr>
        <p:grpSpPr>
          <a:xfrm>
            <a:off x="6454400" y="5108348"/>
            <a:ext cx="100400" cy="100000"/>
            <a:chOff x="4688400" y="3082148"/>
            <a:chExt cx="75300" cy="75000"/>
          </a:xfrm>
        </p:grpSpPr>
        <p:sp>
          <p:nvSpPr>
            <p:cNvPr id="363" name="Google Shape;363;p20"/>
            <p:cNvSpPr/>
            <p:nvPr/>
          </p:nvSpPr>
          <p:spPr>
            <a:xfrm>
              <a:off x="4688400" y="3082148"/>
              <a:ext cx="75300" cy="75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4705525" y="3099125"/>
              <a:ext cx="41100" cy="411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20"/>
          <p:cNvGrpSpPr/>
          <p:nvPr/>
        </p:nvGrpSpPr>
        <p:grpSpPr>
          <a:xfrm>
            <a:off x="6454400" y="6124915"/>
            <a:ext cx="100400" cy="100000"/>
            <a:chOff x="4688400" y="3082148"/>
            <a:chExt cx="75300" cy="75000"/>
          </a:xfrm>
        </p:grpSpPr>
        <p:sp>
          <p:nvSpPr>
            <p:cNvPr id="366" name="Google Shape;366;p20"/>
            <p:cNvSpPr/>
            <p:nvPr/>
          </p:nvSpPr>
          <p:spPr>
            <a:xfrm>
              <a:off x="4688400" y="3082148"/>
              <a:ext cx="75300" cy="75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4705525" y="3099125"/>
              <a:ext cx="41100" cy="411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20"/>
          <p:cNvGrpSpPr/>
          <p:nvPr/>
        </p:nvGrpSpPr>
        <p:grpSpPr>
          <a:xfrm>
            <a:off x="6454400" y="3137364"/>
            <a:ext cx="100400" cy="100000"/>
            <a:chOff x="4688400" y="3082148"/>
            <a:chExt cx="75300" cy="75000"/>
          </a:xfrm>
        </p:grpSpPr>
        <p:sp>
          <p:nvSpPr>
            <p:cNvPr id="369" name="Google Shape;369;p20"/>
            <p:cNvSpPr/>
            <p:nvPr/>
          </p:nvSpPr>
          <p:spPr>
            <a:xfrm>
              <a:off x="4688400" y="3082148"/>
              <a:ext cx="75300" cy="75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4705525" y="3099125"/>
              <a:ext cx="41100" cy="411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20"/>
          <p:cNvGrpSpPr/>
          <p:nvPr/>
        </p:nvGrpSpPr>
        <p:grpSpPr>
          <a:xfrm>
            <a:off x="6454400" y="2119864"/>
            <a:ext cx="100400" cy="100000"/>
            <a:chOff x="4688400" y="3082148"/>
            <a:chExt cx="75300" cy="75000"/>
          </a:xfrm>
        </p:grpSpPr>
        <p:sp>
          <p:nvSpPr>
            <p:cNvPr id="372" name="Google Shape;372;p20"/>
            <p:cNvSpPr/>
            <p:nvPr/>
          </p:nvSpPr>
          <p:spPr>
            <a:xfrm>
              <a:off x="4688400" y="3082148"/>
              <a:ext cx="75300" cy="75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4705525" y="3099125"/>
              <a:ext cx="41100" cy="411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20"/>
          <p:cNvGrpSpPr/>
          <p:nvPr/>
        </p:nvGrpSpPr>
        <p:grpSpPr>
          <a:xfrm>
            <a:off x="6454400" y="1177297"/>
            <a:ext cx="100400" cy="100000"/>
            <a:chOff x="4688400" y="3082148"/>
            <a:chExt cx="75300" cy="75000"/>
          </a:xfrm>
        </p:grpSpPr>
        <p:sp>
          <p:nvSpPr>
            <p:cNvPr id="375" name="Google Shape;375;p20"/>
            <p:cNvSpPr/>
            <p:nvPr/>
          </p:nvSpPr>
          <p:spPr>
            <a:xfrm>
              <a:off x="4688400" y="3082148"/>
              <a:ext cx="75300" cy="750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4705525" y="3099125"/>
              <a:ext cx="41100" cy="411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77" name="Google Shape;377;p20"/>
          <p:cNvCxnSpPr>
            <a:stCxn id="375" idx="6"/>
          </p:cNvCxnSpPr>
          <p:nvPr/>
        </p:nvCxnSpPr>
        <p:spPr>
          <a:xfrm>
            <a:off x="6554800" y="1227297"/>
            <a:ext cx="3132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8" name="Google Shape;378;p20"/>
          <p:cNvCxnSpPr/>
          <p:nvPr/>
        </p:nvCxnSpPr>
        <p:spPr>
          <a:xfrm>
            <a:off x="6554800" y="2160664"/>
            <a:ext cx="3132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9" name="Google Shape;379;p20"/>
          <p:cNvCxnSpPr/>
          <p:nvPr/>
        </p:nvCxnSpPr>
        <p:spPr>
          <a:xfrm>
            <a:off x="6564400" y="3187364"/>
            <a:ext cx="3132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0" name="Google Shape;380;p20"/>
          <p:cNvCxnSpPr/>
          <p:nvPr/>
        </p:nvCxnSpPr>
        <p:spPr>
          <a:xfrm>
            <a:off x="6564400" y="4159531"/>
            <a:ext cx="3132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1" name="Google Shape;381;p20"/>
          <p:cNvCxnSpPr/>
          <p:nvPr/>
        </p:nvCxnSpPr>
        <p:spPr>
          <a:xfrm>
            <a:off x="6564400" y="5155597"/>
            <a:ext cx="3132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2" name="Google Shape;382;p20"/>
          <p:cNvCxnSpPr/>
          <p:nvPr/>
        </p:nvCxnSpPr>
        <p:spPr>
          <a:xfrm>
            <a:off x="6564400" y="6177200"/>
            <a:ext cx="3132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3" name="Google Shape;383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ru" kern="0">
                <a:solidFill>
                  <a:srgbClr val="0F51C4"/>
                </a:solidFill>
              </a:rPr>
              <a:pPr defTabSz="1219170"/>
              <a:t>3</a:t>
            </a:fld>
            <a:endParaRPr kern="0">
              <a:solidFill>
                <a:srgbClr val="0F51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26992" cy="631571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Базовые подходы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9073" y="365125"/>
            <a:ext cx="4126992" cy="631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SportNet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-клуба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37187" y="1573161"/>
            <a:ext cx="4070555" cy="11995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47652" y="3043084"/>
            <a:ext cx="4070555" cy="11995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70787" y="4862051"/>
            <a:ext cx="4070555" cy="11995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Монетизация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975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9633733"/>
              </p:ext>
            </p:extLst>
          </p:nvPr>
        </p:nvGraphicFramePr>
        <p:xfrm>
          <a:off x="1042417" y="966514"/>
          <a:ext cx="10019536" cy="557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453896" y="320182"/>
            <a:ext cx="890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пространство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SportNet-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009644" y="2670048"/>
            <a:ext cx="3794760" cy="222199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- Лидер</a:t>
            </a:r>
          </a:p>
          <a:p>
            <a:pPr algn="ctr"/>
            <a:r>
              <a:rPr lang="ru-RU" sz="2400" dirty="0" smtClean="0"/>
              <a:t>- 6-8 сотрудников</a:t>
            </a:r>
          </a:p>
          <a:p>
            <a:pPr algn="ctr"/>
            <a:r>
              <a:rPr lang="ru-RU" sz="2400" dirty="0" smtClean="0"/>
              <a:t>- Помещение от 450 </a:t>
            </a:r>
            <a:r>
              <a:rPr lang="ru-RU" sz="2400" dirty="0" err="1" smtClean="0"/>
              <a:t>кв.м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6429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91" y="0"/>
            <a:ext cx="9941433" cy="66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2815" y="579638"/>
            <a:ext cx="531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Входная зона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09729" y="1411202"/>
            <a:ext cx="6473164" cy="505339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составлять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50 кв.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метров</a:t>
            </a:r>
            <a:endParaRPr lang="ru-RU" sz="3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обеспечено не менее 3 (трех) рабочих мест, в том числе окна многофункционального центра для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размещается оборудование коллективного доступа, включающее копировальный аппарат, сканер, цветной принтер, предназначенное для использования организациями, образующими инфраструктуру </a:t>
            </a:r>
            <a:endParaRPr lang="ru-RU" sz="3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стенды, содержащие актуальную и исчерпывающую информацию, необходимую для получения услуг </a:t>
            </a:r>
            <a:endParaRPr lang="ru-RU" sz="3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программно-аппаратный комплекс и платежный терминал</a:t>
            </a:r>
          </a:p>
          <a:p>
            <a:pPr algn="just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игровая зона</a:t>
            </a:r>
          </a:p>
          <a:p>
            <a:pPr algn="just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входная группа и внутренняя организация помещений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(дверные проемы, коридоры), обеспечивающие беспрепятственный доступ для лиц с ограниченными возможностями передвижения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4" y="1510886"/>
            <a:ext cx="5286405" cy="463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2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9768" y="296925"/>
            <a:ext cx="6236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 2 – Тренажерный зал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4971" y="1195213"/>
            <a:ext cx="1067114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 технологии для коллективов физической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7133A7-4AFC-4CEB-971B-8E7EAE00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999" y="2009947"/>
            <a:ext cx="4826192" cy="3402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BEB80-B63F-47B9-BE36-358C0786B015}"/>
              </a:ext>
            </a:extLst>
          </p:cNvPr>
          <p:cNvSpPr txBox="1"/>
          <p:nvPr/>
        </p:nvSpPr>
        <p:spPr>
          <a:xfrm>
            <a:off x="368209" y="5672725"/>
            <a:ext cx="11499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Результаты  тренировки на  тренажерах  заносятся на индивидуальные магнитные носители и затем в базу данных, что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позволяет анализировать тренировочный процесс, повысить мотивацию к занятиям и организовать систему заочных  состязаний.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01753" y="2057788"/>
            <a:ext cx="6345936" cy="3354844"/>
            <a:chOff x="262020" y="2605380"/>
            <a:chExt cx="10085336" cy="4190865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268573" y="2605380"/>
              <a:ext cx="1225736" cy="289211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vert270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МЕТОДИКА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ЗАНЯТИЙ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6366" y="2605794"/>
              <a:ext cx="2542252" cy="79864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6366" y="3649712"/>
              <a:ext cx="2542252" cy="79254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6366" y="4723354"/>
              <a:ext cx="2645893" cy="79254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6372" y="4753837"/>
              <a:ext cx="3237257" cy="762066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6126639" y="3007089"/>
              <a:ext cx="4220717" cy="1337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0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БОС  </a:t>
              </a:r>
              <a:r>
                <a:rPr kumimoji="0" lang="ru-RU" sz="198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</a:p>
            <a:p>
              <a:pPr marL="0" marR="0" lvl="0" indent="0" algn="l" defTabSz="100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44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(биологическая</a:t>
              </a:r>
            </a:p>
            <a:p>
              <a:pPr marL="0" marR="0" lvl="0" indent="0" algn="l" defTabSz="100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44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обратная  связь)</a:t>
              </a:r>
              <a:endParaRPr kumimoji="0" lang="ru-RU" sz="1544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1469" y="3350774"/>
              <a:ext cx="493819" cy="32489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1468" y="4430721"/>
              <a:ext cx="493819" cy="323116"/>
            </a:xfrm>
            <a:prstGeom prst="rect">
              <a:avLst/>
            </a:prstGeom>
          </p:spPr>
        </p:pic>
        <p:sp>
          <p:nvSpPr>
            <p:cNvPr id="22" name="Стрелка вправо 21"/>
            <p:cNvSpPr/>
            <p:nvPr/>
          </p:nvSpPr>
          <p:spPr>
            <a:xfrm>
              <a:off x="4212566" y="4887583"/>
              <a:ext cx="353805" cy="4640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3506" y="2943167"/>
              <a:ext cx="93014" cy="181066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12568" y="2888838"/>
              <a:ext cx="1758228" cy="204594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2020" y="5660826"/>
              <a:ext cx="1261981" cy="1133927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4533" y="5694343"/>
              <a:ext cx="1633870" cy="106689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06085" y="5696869"/>
              <a:ext cx="1603387" cy="107908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81191" y="5694342"/>
              <a:ext cx="2578000" cy="1101903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55015" y="5694342"/>
              <a:ext cx="1876964" cy="10816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08403" y="5989239"/>
              <a:ext cx="347502" cy="512108"/>
            </a:xfrm>
            <a:prstGeom prst="rect">
              <a:avLst/>
            </a:prstGeom>
          </p:spPr>
        </p:pic>
        <p:sp>
          <p:nvSpPr>
            <p:cNvPr id="31" name="Стрелка вправо 30"/>
            <p:cNvSpPr/>
            <p:nvPr/>
          </p:nvSpPr>
          <p:spPr>
            <a:xfrm>
              <a:off x="5209472" y="5995744"/>
              <a:ext cx="326296" cy="4640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трелка вправо 31"/>
            <p:cNvSpPr/>
            <p:nvPr/>
          </p:nvSpPr>
          <p:spPr>
            <a:xfrm>
              <a:off x="8043955" y="5995743"/>
              <a:ext cx="326296" cy="4640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1468" y="5468543"/>
              <a:ext cx="493819" cy="292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3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D75BFF-F41D-1F46-9E9C-EC2E78010DED}"/>
              </a:ext>
            </a:extLst>
          </p:cNvPr>
          <p:cNvSpPr/>
          <p:nvPr/>
        </p:nvSpPr>
        <p:spPr>
          <a:xfrm>
            <a:off x="2206" y="0"/>
            <a:ext cx="1218759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66" tIns="56433" rIns="112866" bIns="5643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226526"/>
              </p:ext>
            </p:extLst>
          </p:nvPr>
        </p:nvGraphicFramePr>
        <p:xfrm>
          <a:off x="8366331" y="1149119"/>
          <a:ext cx="3276320" cy="2872818"/>
        </p:xfrm>
        <a:graphic>
          <a:graphicData uri="http://schemas.openxmlformats.org/drawingml/2006/table">
            <a:tbl>
              <a:tblPr/>
              <a:tblGrid>
                <a:gridCol w="3276320">
                  <a:extLst>
                    <a:ext uri="{9D8B030D-6E8A-4147-A177-3AD203B41FA5}">
                      <a16:colId xmlns:a16="http://schemas.microsoft.com/office/drawing/2014/main" val="3292374565"/>
                    </a:ext>
                  </a:extLst>
                </a:gridCol>
              </a:tblGrid>
              <a:tr h="515353"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Оборудование</a:t>
                      </a:r>
                    </a:p>
                  </a:txBody>
                  <a:tcPr marL="127000" marR="127000" marT="101600" marB="101600" anchor="ctr">
                    <a:lnL w="6350" cap="flat" cmpd="sng" algn="ctr">
                      <a:solidFill>
                        <a:srgbClr val="8075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78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73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75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867515"/>
                  </a:ext>
                </a:extLst>
              </a:tr>
              <a:tr h="515353"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Мебель для работы</a:t>
                      </a:r>
                    </a:p>
                  </a:txBody>
                  <a:tcPr marL="127000" marR="127000" marT="101600" marB="101600" anchor="ctr">
                    <a:lnL w="6350" cap="flat" cmpd="sng" algn="ctr">
                      <a:solidFill>
                        <a:srgbClr val="607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76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75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7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286446"/>
                  </a:ext>
                </a:extLst>
              </a:tr>
              <a:tr h="811406"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Мебель для отдыха и прочее</a:t>
                      </a:r>
                    </a:p>
                  </a:txBody>
                  <a:tcPr marL="127000" marR="127000" marT="101600" marB="101600" anchor="ctr">
                    <a:lnL w="6350" cap="flat" cmpd="sng" algn="ctr">
                      <a:solidFill>
                        <a:srgbClr val="6078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7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7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78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51608"/>
                  </a:ext>
                </a:extLst>
              </a:tr>
              <a:tr h="515353">
                <a:tc>
                  <a:txBody>
                    <a:bodyPr/>
                    <a:lstStyle/>
                    <a:p>
                      <a:pPr fontAlgn="base"/>
                      <a:r>
                        <a:rPr lang="ru-RU">
                          <a:effectLst/>
                        </a:rPr>
                        <a:t>Офисная техника</a:t>
                      </a:r>
                    </a:p>
                  </a:txBody>
                  <a:tcPr marL="127000" marR="127000" marT="101600" marB="101600" anchor="ctr">
                    <a:lnL w="6350" cap="flat" cmpd="sng" algn="ctr">
                      <a:solidFill>
                        <a:srgbClr val="007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77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78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77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99539"/>
                  </a:ext>
                </a:extLst>
              </a:tr>
              <a:tr h="515353">
                <a:tc>
                  <a:txBody>
                    <a:bodyPr/>
                    <a:lstStyle/>
                    <a:p>
                      <a:pPr fontAlgn="base"/>
                      <a:r>
                        <a:rPr lang="ru-RU" dirty="0">
                          <a:effectLst/>
                        </a:rPr>
                        <a:t>Кухонная техника/</a:t>
                      </a:r>
                      <a:r>
                        <a:rPr lang="en-US" dirty="0">
                          <a:effectLst/>
                        </a:rPr>
                        <a:t>td&gt;</a:t>
                      </a:r>
                    </a:p>
                  </a:txBody>
                  <a:tcPr marL="127000" marR="127000" marT="101600" marB="101600" anchor="ctr">
                    <a:lnL w="6350" cap="flat" cmpd="sng" algn="ctr">
                      <a:solidFill>
                        <a:srgbClr val="8077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1E5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77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7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590179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708732" y="296925"/>
            <a:ext cx="9200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Коворкинг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«Спортивная точка кипения»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4.depositphotos.com/17134304/29728/v/1600/depositphotos_297284112-stock-illustration-vector-illustration-coworking-meeting-ro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b="12000"/>
          <a:stretch/>
        </p:blipFill>
        <p:spPr bwMode="auto">
          <a:xfrm>
            <a:off x="886100" y="1069991"/>
            <a:ext cx="7299478" cy="33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047" y="5349239"/>
            <a:ext cx="116498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организованное пространство,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оснащенное оборудованными рабочими местами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предоставляемыми в краткосрочную аренду (субаренду) субъектам малого и среднего предпринимательства, а также физическим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лицам…;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одной переговорной комнаты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относится к помещению коллективного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</a:t>
            </a:r>
          </a:p>
          <a:p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199" y="4028725"/>
            <a:ext cx="11439145" cy="1154162"/>
          </a:xfrm>
          <a:prstGeom prst="rect">
            <a:avLst/>
          </a:prstGeom>
          <a:solidFill>
            <a:srgbClr val="2185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kumimoji="0" lang="ru-RU" altLang="ru-RU" sz="2400" b="1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 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коворкинги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сообщества и «социальные лифты».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-ID помогает работать, учиться и находить единомышленников в любом городе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9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r"/>
      </p:transition>
    </mc:Choice>
    <mc:Fallback xmlns="">
      <p:transition spd="slow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1290</Words>
  <Application>Microsoft Office PowerPoint</Application>
  <PresentationFormat>Широкоэкранный</PresentationFormat>
  <Paragraphs>220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6" baseType="lpstr">
      <vt:lpstr>Arial</vt:lpstr>
      <vt:lpstr>Avenir Next</vt:lpstr>
      <vt:lpstr>Calibri</vt:lpstr>
      <vt:lpstr>Calibri Light</vt:lpstr>
      <vt:lpstr>Istok Web</vt:lpstr>
      <vt:lpstr>Noto Sans Symbols</vt:lpstr>
      <vt:lpstr>Roboto</vt:lpstr>
      <vt:lpstr>Times New Roman</vt:lpstr>
      <vt:lpstr>YS Text Optional</vt:lpstr>
      <vt:lpstr>Тема Office</vt:lpstr>
      <vt:lpstr>3_Тема Office</vt:lpstr>
      <vt:lpstr>9_Тема Office</vt:lpstr>
      <vt:lpstr>Simple Light</vt:lpstr>
      <vt:lpstr> АПРОБАЦИЯ И ВНЕДРЕНИЕ ТЕХНОЛОГИЙ ПОВЫШЕНИЯ ВОВЛЕЧЕННОСТИ НАСЕЛЕНИЯ В ЗАНЯТИЯ ФИЗИЧЕСКОЙ КУЛЬТУРОЙ И СПОРТОМ НА ОСНОВЕ ИСПОЛЬЗОВАНИЯ СОВРЕМЕННОГО ОТЕЧЕСТВЕННОГО СПОРТИВНОГО ОБОРУДОВАНИЯ И ИНВЕНТАРЯ, ВКЛЮЧАЯ НАЧАЛЬНЫЕ ЭТАПЫ СПОРТИВНОЙ ПОДГОТОВКИ</vt:lpstr>
      <vt:lpstr>Что такое SportNet-клуб?</vt:lpstr>
      <vt:lpstr>ФУНКЦИИ   SPORTNET- клубов</vt:lpstr>
      <vt:lpstr>Базовые подходы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Финансовый аспект</vt:lpstr>
      <vt:lpstr>Управление проектом</vt:lpstr>
      <vt:lpstr>Индивидуальные программы участия</vt:lpstr>
      <vt:lpstr>Образовательные программы</vt:lpstr>
      <vt:lpstr>Презентация PowerPoint</vt:lpstr>
      <vt:lpstr>Программа поддержки предпринимателей                            в спортивной индустрии </vt:lpstr>
      <vt:lpstr>Программа шеринга спортивного оборудования</vt:lpstr>
      <vt:lpstr>Десять шагов для открытия SportNet-клуба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73</cp:revision>
  <dcterms:created xsi:type="dcterms:W3CDTF">2021-04-29T11:31:21Z</dcterms:created>
  <dcterms:modified xsi:type="dcterms:W3CDTF">2021-08-27T11:24:02Z</dcterms:modified>
</cp:coreProperties>
</file>